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media1.JPG" ContentType="video/unknown"/>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2"/>
  </p:notesMasterIdLst>
  <p:sldIdLst>
    <p:sldId id="256" r:id="rId2"/>
    <p:sldId id="317" r:id="rId3"/>
    <p:sldId id="268" r:id="rId4"/>
    <p:sldId id="312" r:id="rId5"/>
    <p:sldId id="299" r:id="rId6"/>
    <p:sldId id="303" r:id="rId7"/>
    <p:sldId id="305" r:id="rId8"/>
    <p:sldId id="304" r:id="rId9"/>
    <p:sldId id="316" r:id="rId10"/>
    <p:sldId id="315" r:id="rId11"/>
    <p:sldId id="291" r:id="rId12"/>
    <p:sldId id="295" r:id="rId13"/>
    <p:sldId id="290" r:id="rId14"/>
    <p:sldId id="318" r:id="rId15"/>
    <p:sldId id="324" r:id="rId16"/>
    <p:sldId id="292" r:id="rId17"/>
    <p:sldId id="326" r:id="rId18"/>
    <p:sldId id="333" r:id="rId19"/>
    <p:sldId id="341" r:id="rId20"/>
    <p:sldId id="319" r:id="rId21"/>
    <p:sldId id="289" r:id="rId22"/>
    <p:sldId id="328" r:id="rId23"/>
    <p:sldId id="330" r:id="rId24"/>
    <p:sldId id="327" r:id="rId25"/>
    <p:sldId id="344" r:id="rId26"/>
    <p:sldId id="320" r:id="rId27"/>
    <p:sldId id="314" r:id="rId28"/>
    <p:sldId id="343" r:id="rId29"/>
    <p:sldId id="294" r:id="rId30"/>
    <p:sldId id="287" r:id="rId31"/>
    <p:sldId id="306" r:id="rId32"/>
    <p:sldId id="307" r:id="rId33"/>
    <p:sldId id="331" r:id="rId34"/>
    <p:sldId id="321" r:id="rId35"/>
    <p:sldId id="335" r:id="rId36"/>
    <p:sldId id="334" r:id="rId37"/>
    <p:sldId id="336" r:id="rId38"/>
    <p:sldId id="332" r:id="rId39"/>
    <p:sldId id="337" r:id="rId40"/>
    <p:sldId id="322" r:id="rId41"/>
    <p:sldId id="296" r:id="rId42"/>
    <p:sldId id="345" r:id="rId43"/>
    <p:sldId id="297" r:id="rId44"/>
    <p:sldId id="293" r:id="rId45"/>
    <p:sldId id="323" r:id="rId46"/>
    <p:sldId id="338" r:id="rId47"/>
    <p:sldId id="340" r:id="rId48"/>
    <p:sldId id="339" r:id="rId49"/>
    <p:sldId id="302" r:id="rId50"/>
    <p:sldId id="27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40" autoAdjust="0"/>
  </p:normalViewPr>
  <p:slideViewPr>
    <p:cSldViewPr>
      <p:cViewPr varScale="1">
        <p:scale>
          <a:sx n="86" d="100"/>
          <a:sy n="86" d="100"/>
        </p:scale>
        <p:origin x="135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AU" sz="3200" b="1" dirty="0"/>
              <a:t>Percentage</a:t>
            </a:r>
            <a:r>
              <a:rPr lang="en-AU" sz="3200" b="1" baseline="0" dirty="0"/>
              <a:t> of Practice Population Diagnosed with a Chronic Condition</a:t>
            </a:r>
            <a:endParaRPr lang="en-AU" sz="3200" b="1" dirty="0"/>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F97-405D-99B2-FD3C193D904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F97-405D-99B2-FD3C193D904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F97-405D-99B2-FD3C193D904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F97-405D-99B2-FD3C193D904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F97-405D-99B2-FD3C193D904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F97-405D-99B2-FD3C193D904F}"/>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Sheet1!$I$7:$I$12</c:f>
              <c:strCache>
                <c:ptCount val="6"/>
                <c:pt idx="0">
                  <c:v>No chronic condition</c:v>
                </c:pt>
                <c:pt idx="1">
                  <c:v>1 Chronic Condition</c:v>
                </c:pt>
                <c:pt idx="2">
                  <c:v>2 Chronic Conditions</c:v>
                </c:pt>
                <c:pt idx="3">
                  <c:v>3 Chronic Conditions</c:v>
                </c:pt>
                <c:pt idx="4">
                  <c:v>4 Chronic Conditions</c:v>
                </c:pt>
                <c:pt idx="5">
                  <c:v>4+ Conditions</c:v>
                </c:pt>
              </c:strCache>
            </c:strRef>
          </c:cat>
          <c:val>
            <c:numRef>
              <c:f>Sheet1!$J$7:$J$12</c:f>
              <c:numCache>
                <c:formatCode>0.00%</c:formatCode>
                <c:ptCount val="6"/>
                <c:pt idx="0">
                  <c:v>0.49462705436156762</c:v>
                </c:pt>
                <c:pt idx="1">
                  <c:v>0.27117572692793934</c:v>
                </c:pt>
                <c:pt idx="2">
                  <c:v>0.12989886219974717</c:v>
                </c:pt>
                <c:pt idx="3">
                  <c:v>7.3008849557522126E-2</c:v>
                </c:pt>
                <c:pt idx="4">
                  <c:v>2.6864728192161822E-2</c:v>
                </c:pt>
                <c:pt idx="5">
                  <c:v>4.4247787610619468E-3</c:v>
                </c:pt>
              </c:numCache>
            </c:numRef>
          </c:val>
          <c:extLst>
            <c:ext xmlns:c16="http://schemas.microsoft.com/office/drawing/2014/chart" uri="{C3380CC4-5D6E-409C-BE32-E72D297353CC}">
              <c16:uniqueId val="{0000000C-EF97-405D-99B2-FD3C193D904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r>
              <a:rPr lang="en-AU" sz="4000" dirty="0"/>
              <a:t>Prevalence</a:t>
            </a:r>
            <a:r>
              <a:rPr lang="en-AU" sz="4000" baseline="0" dirty="0"/>
              <a:t> of Diabetes and Prediabetes in Practice Population</a:t>
            </a:r>
            <a:endParaRPr lang="en-AU" sz="4000" dirty="0"/>
          </a:p>
        </c:rich>
      </c:tx>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explosion val="13"/>
            <c:spPr>
              <a:solidFill>
                <a:schemeClr val="accent1"/>
              </a:solidFill>
              <a:ln w="19050">
                <a:solidFill>
                  <a:schemeClr val="lt1"/>
                </a:solidFill>
              </a:ln>
              <a:effectLst/>
            </c:spPr>
            <c:extLst>
              <c:ext xmlns:c16="http://schemas.microsoft.com/office/drawing/2014/chart" uri="{C3380CC4-5D6E-409C-BE32-E72D297353CC}">
                <c16:uniqueId val="{00000001-02E5-4E31-A363-30BBFF00E574}"/>
              </c:ext>
            </c:extLst>
          </c:dPt>
          <c:dPt>
            <c:idx val="1"/>
            <c:bubble3D val="0"/>
            <c:explosion val="19"/>
            <c:spPr>
              <a:solidFill>
                <a:schemeClr val="accent3"/>
              </a:solidFill>
              <a:ln w="19050">
                <a:solidFill>
                  <a:schemeClr val="lt1"/>
                </a:solidFill>
              </a:ln>
              <a:effectLst/>
            </c:spPr>
            <c:extLst>
              <c:ext xmlns:c16="http://schemas.microsoft.com/office/drawing/2014/chart" uri="{C3380CC4-5D6E-409C-BE32-E72D297353CC}">
                <c16:uniqueId val="{00000003-02E5-4E31-A363-30BBFF00E574}"/>
              </c:ext>
            </c:extLst>
          </c:dPt>
          <c:dPt>
            <c:idx val="2"/>
            <c:bubble3D val="0"/>
            <c:explosion val="16"/>
            <c:spPr>
              <a:solidFill>
                <a:schemeClr val="accent5"/>
              </a:solidFill>
              <a:ln w="19050">
                <a:solidFill>
                  <a:schemeClr val="lt1"/>
                </a:solidFill>
              </a:ln>
              <a:effectLst/>
            </c:spPr>
            <c:extLst>
              <c:ext xmlns:c16="http://schemas.microsoft.com/office/drawing/2014/chart" uri="{C3380CC4-5D6E-409C-BE32-E72D297353CC}">
                <c16:uniqueId val="{00000005-02E5-4E31-A363-30BBFF00E574}"/>
              </c:ext>
            </c:extLst>
          </c:dPt>
          <c:dPt>
            <c:idx val="3"/>
            <c:bubble3D val="0"/>
            <c:explosion val="16"/>
            <c:spPr>
              <a:solidFill>
                <a:schemeClr val="accent1">
                  <a:lumMod val="60000"/>
                </a:schemeClr>
              </a:solidFill>
              <a:ln w="19050">
                <a:solidFill>
                  <a:schemeClr val="lt1"/>
                </a:solidFill>
              </a:ln>
              <a:effectLst/>
            </c:spPr>
            <c:extLst>
              <c:ext xmlns:c16="http://schemas.microsoft.com/office/drawing/2014/chart" uri="{C3380CC4-5D6E-409C-BE32-E72D297353CC}">
                <c16:uniqueId val="{00000007-02E5-4E31-A363-30BBFF00E574}"/>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Sheet1!$A$17:$A$20</c:f>
              <c:strCache>
                <c:ptCount val="4"/>
                <c:pt idx="0">
                  <c:v>Non Diabetic</c:v>
                </c:pt>
                <c:pt idx="1">
                  <c:v>Type 2 Diabetes</c:v>
                </c:pt>
                <c:pt idx="2">
                  <c:v>Impaired Glucose Tolerance</c:v>
                </c:pt>
                <c:pt idx="3">
                  <c:v>Impaired Fasting Glycaemia</c:v>
                </c:pt>
              </c:strCache>
            </c:strRef>
          </c:cat>
          <c:val>
            <c:numRef>
              <c:f>Sheet1!$B$17:$B$20</c:f>
              <c:numCache>
                <c:formatCode>0.00%</c:formatCode>
                <c:ptCount val="4"/>
                <c:pt idx="0">
                  <c:v>0.87199747155499363</c:v>
                </c:pt>
                <c:pt idx="1">
                  <c:v>8.9759797724399501E-2</c:v>
                </c:pt>
                <c:pt idx="2">
                  <c:v>2.7812895069532238E-2</c:v>
                </c:pt>
                <c:pt idx="3">
                  <c:v>1.0429835651074588E-2</c:v>
                </c:pt>
              </c:numCache>
            </c:numRef>
          </c:val>
          <c:extLst>
            <c:ext xmlns:c16="http://schemas.microsoft.com/office/drawing/2014/chart" uri="{C3380CC4-5D6E-409C-BE32-E72D297353CC}">
              <c16:uniqueId val="{00000008-02E5-4E31-A363-30BBFF00E574}"/>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A-02E5-4E31-A363-30BBFF00E57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C-02E5-4E31-A363-30BBFF00E574}"/>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E-02E5-4E31-A363-30BBFF00E574}"/>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0-02E5-4E31-A363-30BBFF00E574}"/>
              </c:ext>
            </c:extLst>
          </c:dPt>
          <c:cat>
            <c:strRef>
              <c:f>Sheet1!$A$17:$A$20</c:f>
              <c:strCache>
                <c:ptCount val="4"/>
                <c:pt idx="0">
                  <c:v>Non Diabetic</c:v>
                </c:pt>
                <c:pt idx="1">
                  <c:v>Type 2 Diabetes</c:v>
                </c:pt>
                <c:pt idx="2">
                  <c:v>Impaired Glucose Tolerance</c:v>
                </c:pt>
                <c:pt idx="3">
                  <c:v>Impaired Fasting Glycaemia</c:v>
                </c:pt>
              </c:strCache>
            </c:strRef>
          </c:cat>
          <c:val>
            <c:numRef>
              <c:f>Sheet1!$C$17:$C$20</c:f>
              <c:numCache>
                <c:formatCode>General</c:formatCode>
                <c:ptCount val="4"/>
                <c:pt idx="0">
                  <c:v>2759</c:v>
                </c:pt>
                <c:pt idx="1">
                  <c:v>284</c:v>
                </c:pt>
                <c:pt idx="2">
                  <c:v>88</c:v>
                </c:pt>
                <c:pt idx="3">
                  <c:v>33</c:v>
                </c:pt>
              </c:numCache>
            </c:numRef>
          </c:val>
          <c:extLst>
            <c:ext xmlns:c16="http://schemas.microsoft.com/office/drawing/2014/chart" uri="{C3380CC4-5D6E-409C-BE32-E72D297353CC}">
              <c16:uniqueId val="{00000011-02E5-4E31-A363-30BBFF00E57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86BD8-3EE5-47D0-A3CF-76CCB94C5162}" type="doc">
      <dgm:prSet loTypeId="urn:microsoft.com/office/officeart/2005/8/layout/pyramid1" loCatId="pyramid" qsTypeId="urn:microsoft.com/office/officeart/2005/8/quickstyle/simple1" qsCatId="simple" csTypeId="urn:microsoft.com/office/officeart/2005/8/colors/accent1_2" csCatId="accent1" phldr="1"/>
      <dgm:spPr/>
    </dgm:pt>
    <dgm:pt modelId="{84C9C010-D8BC-4E1D-BEB8-2675374F3718}">
      <dgm:prSet phldrT="[Text]"/>
      <dgm:spPr>
        <a:solidFill>
          <a:srgbClr val="92D050"/>
        </a:solidFill>
      </dgm:spPr>
      <dgm:t>
        <a:bodyPr/>
        <a:lstStyle/>
        <a:p>
          <a:r>
            <a:rPr lang="en-US" dirty="0"/>
            <a:t>Quadruple Aim</a:t>
          </a:r>
          <a:endParaRPr lang="en-AU" dirty="0"/>
        </a:p>
      </dgm:t>
    </dgm:pt>
    <dgm:pt modelId="{80F12C1D-4508-4830-9A03-7663D5210D5A}" type="parTrans" cxnId="{8F703FD0-9FD3-45DC-8BF5-421CF6BADAF6}">
      <dgm:prSet/>
      <dgm:spPr/>
      <dgm:t>
        <a:bodyPr/>
        <a:lstStyle/>
        <a:p>
          <a:endParaRPr lang="en-AU"/>
        </a:p>
      </dgm:t>
    </dgm:pt>
    <dgm:pt modelId="{E9A971BD-4651-4199-8842-2BAF04E8ED31}" type="sibTrans" cxnId="{8F703FD0-9FD3-45DC-8BF5-421CF6BADAF6}">
      <dgm:prSet/>
      <dgm:spPr/>
      <dgm:t>
        <a:bodyPr/>
        <a:lstStyle/>
        <a:p>
          <a:endParaRPr lang="en-AU"/>
        </a:p>
      </dgm:t>
    </dgm:pt>
    <dgm:pt modelId="{F1712C56-7318-4665-AA71-FD2FCF98CC81}">
      <dgm:prSet phldrT="[Text]"/>
      <dgm:spPr>
        <a:solidFill>
          <a:srgbClr val="00B0F0"/>
        </a:solidFill>
      </dgm:spPr>
      <dgm:t>
        <a:bodyPr/>
        <a:lstStyle/>
        <a:p>
          <a:r>
            <a:rPr lang="en-US" dirty="0"/>
            <a:t>6 Attributes</a:t>
          </a:r>
          <a:endParaRPr lang="en-AU" dirty="0"/>
        </a:p>
      </dgm:t>
    </dgm:pt>
    <dgm:pt modelId="{B39F5D1D-BC49-4EF2-91A4-086B6FF4F829}" type="parTrans" cxnId="{E0EDAA53-6D17-4862-8150-951DDDA3E8CD}">
      <dgm:prSet/>
      <dgm:spPr/>
      <dgm:t>
        <a:bodyPr/>
        <a:lstStyle/>
        <a:p>
          <a:endParaRPr lang="en-AU"/>
        </a:p>
      </dgm:t>
    </dgm:pt>
    <dgm:pt modelId="{D8852114-9BAD-4765-9B21-CE4D42714079}" type="sibTrans" cxnId="{E0EDAA53-6D17-4862-8150-951DDDA3E8CD}">
      <dgm:prSet/>
      <dgm:spPr/>
      <dgm:t>
        <a:bodyPr/>
        <a:lstStyle/>
        <a:p>
          <a:endParaRPr lang="en-AU"/>
        </a:p>
      </dgm:t>
    </dgm:pt>
    <dgm:pt modelId="{2CB6A05A-BADE-4E66-8649-D0E63E8BD698}">
      <dgm:prSet phldrT="[Text]"/>
      <dgm:spPr>
        <a:solidFill>
          <a:srgbClr val="0070C0"/>
        </a:solidFill>
      </dgm:spPr>
      <dgm:t>
        <a:bodyPr/>
        <a:lstStyle/>
        <a:p>
          <a:r>
            <a:rPr lang="en-US" dirty="0"/>
            <a:t>The 10 Building Blocks</a:t>
          </a:r>
          <a:endParaRPr lang="en-AU" dirty="0"/>
        </a:p>
      </dgm:t>
    </dgm:pt>
    <dgm:pt modelId="{6FDA1E14-9A78-48AB-9C92-68A97575EAA7}" type="parTrans" cxnId="{49918893-EB33-4220-B0BC-378B322E79D9}">
      <dgm:prSet/>
      <dgm:spPr/>
      <dgm:t>
        <a:bodyPr/>
        <a:lstStyle/>
        <a:p>
          <a:endParaRPr lang="en-AU"/>
        </a:p>
      </dgm:t>
    </dgm:pt>
    <dgm:pt modelId="{CC58E64B-AB53-48EE-8774-F7C7F03B6C2D}" type="sibTrans" cxnId="{49918893-EB33-4220-B0BC-378B322E79D9}">
      <dgm:prSet/>
      <dgm:spPr/>
      <dgm:t>
        <a:bodyPr/>
        <a:lstStyle/>
        <a:p>
          <a:endParaRPr lang="en-AU"/>
        </a:p>
      </dgm:t>
    </dgm:pt>
    <dgm:pt modelId="{6F9E8400-A16A-458D-99E2-D85C2A3F618A}" type="pres">
      <dgm:prSet presAssocID="{3CF86BD8-3EE5-47D0-A3CF-76CCB94C5162}" presName="Name0" presStyleCnt="0">
        <dgm:presLayoutVars>
          <dgm:dir/>
          <dgm:animLvl val="lvl"/>
          <dgm:resizeHandles val="exact"/>
        </dgm:presLayoutVars>
      </dgm:prSet>
      <dgm:spPr/>
    </dgm:pt>
    <dgm:pt modelId="{F8C78550-C76B-4D4A-A363-0F19E233685B}" type="pres">
      <dgm:prSet presAssocID="{84C9C010-D8BC-4E1D-BEB8-2675374F3718}" presName="Name8" presStyleCnt="0"/>
      <dgm:spPr/>
    </dgm:pt>
    <dgm:pt modelId="{500C7B6B-07FD-4807-9439-9F95BDF18CB3}" type="pres">
      <dgm:prSet presAssocID="{84C9C010-D8BC-4E1D-BEB8-2675374F3718}" presName="level" presStyleLbl="node1" presStyleIdx="0" presStyleCnt="3">
        <dgm:presLayoutVars>
          <dgm:chMax val="1"/>
          <dgm:bulletEnabled val="1"/>
        </dgm:presLayoutVars>
      </dgm:prSet>
      <dgm:spPr/>
    </dgm:pt>
    <dgm:pt modelId="{ED8A4B86-AFC7-45CF-9B9B-DB8BDD40147C}" type="pres">
      <dgm:prSet presAssocID="{84C9C010-D8BC-4E1D-BEB8-2675374F3718}" presName="levelTx" presStyleLbl="revTx" presStyleIdx="0" presStyleCnt="0">
        <dgm:presLayoutVars>
          <dgm:chMax val="1"/>
          <dgm:bulletEnabled val="1"/>
        </dgm:presLayoutVars>
      </dgm:prSet>
      <dgm:spPr/>
    </dgm:pt>
    <dgm:pt modelId="{20011A3D-0845-4025-BF50-02DB82671F85}" type="pres">
      <dgm:prSet presAssocID="{F1712C56-7318-4665-AA71-FD2FCF98CC81}" presName="Name8" presStyleCnt="0"/>
      <dgm:spPr/>
    </dgm:pt>
    <dgm:pt modelId="{9350BD4E-E73B-42EE-B8E4-51A3D4B16E51}" type="pres">
      <dgm:prSet presAssocID="{F1712C56-7318-4665-AA71-FD2FCF98CC81}" presName="level" presStyleLbl="node1" presStyleIdx="1" presStyleCnt="3">
        <dgm:presLayoutVars>
          <dgm:chMax val="1"/>
          <dgm:bulletEnabled val="1"/>
        </dgm:presLayoutVars>
      </dgm:prSet>
      <dgm:spPr/>
    </dgm:pt>
    <dgm:pt modelId="{6B42B1B5-A677-4382-8D63-8D806823A571}" type="pres">
      <dgm:prSet presAssocID="{F1712C56-7318-4665-AA71-FD2FCF98CC81}" presName="levelTx" presStyleLbl="revTx" presStyleIdx="0" presStyleCnt="0">
        <dgm:presLayoutVars>
          <dgm:chMax val="1"/>
          <dgm:bulletEnabled val="1"/>
        </dgm:presLayoutVars>
      </dgm:prSet>
      <dgm:spPr/>
    </dgm:pt>
    <dgm:pt modelId="{10928434-67CA-4189-BE2E-DEB7827143E8}" type="pres">
      <dgm:prSet presAssocID="{2CB6A05A-BADE-4E66-8649-D0E63E8BD698}" presName="Name8" presStyleCnt="0"/>
      <dgm:spPr/>
    </dgm:pt>
    <dgm:pt modelId="{B28522BA-54D9-4DAD-9C38-1396D9D93565}" type="pres">
      <dgm:prSet presAssocID="{2CB6A05A-BADE-4E66-8649-D0E63E8BD698}" presName="level" presStyleLbl="node1" presStyleIdx="2" presStyleCnt="3">
        <dgm:presLayoutVars>
          <dgm:chMax val="1"/>
          <dgm:bulletEnabled val="1"/>
        </dgm:presLayoutVars>
      </dgm:prSet>
      <dgm:spPr/>
    </dgm:pt>
    <dgm:pt modelId="{FA092A44-6D79-460E-BA4E-32B5B190DFFC}" type="pres">
      <dgm:prSet presAssocID="{2CB6A05A-BADE-4E66-8649-D0E63E8BD698}" presName="levelTx" presStyleLbl="revTx" presStyleIdx="0" presStyleCnt="0">
        <dgm:presLayoutVars>
          <dgm:chMax val="1"/>
          <dgm:bulletEnabled val="1"/>
        </dgm:presLayoutVars>
      </dgm:prSet>
      <dgm:spPr/>
    </dgm:pt>
  </dgm:ptLst>
  <dgm:cxnLst>
    <dgm:cxn modelId="{C89020A1-D78A-4855-8DA8-89A6AC12C2BD}" type="presOf" srcId="{3CF86BD8-3EE5-47D0-A3CF-76CCB94C5162}" destId="{6F9E8400-A16A-458D-99E2-D85C2A3F618A}" srcOrd="0" destOrd="0" presId="urn:microsoft.com/office/officeart/2005/8/layout/pyramid1"/>
    <dgm:cxn modelId="{21CA8400-03E8-4401-9CFF-C219BB55BD7B}" type="presOf" srcId="{2CB6A05A-BADE-4E66-8649-D0E63E8BD698}" destId="{B28522BA-54D9-4DAD-9C38-1396D9D93565}" srcOrd="0" destOrd="0" presId="urn:microsoft.com/office/officeart/2005/8/layout/pyramid1"/>
    <dgm:cxn modelId="{784EB33C-0F4A-42FC-A46F-993B7E6416E6}" type="presOf" srcId="{84C9C010-D8BC-4E1D-BEB8-2675374F3718}" destId="{500C7B6B-07FD-4807-9439-9F95BDF18CB3}" srcOrd="0" destOrd="0" presId="urn:microsoft.com/office/officeart/2005/8/layout/pyramid1"/>
    <dgm:cxn modelId="{5A7957AC-CA03-4A74-8890-68A290738E39}" type="presOf" srcId="{2CB6A05A-BADE-4E66-8649-D0E63E8BD698}" destId="{FA092A44-6D79-460E-BA4E-32B5B190DFFC}" srcOrd="1" destOrd="0" presId="urn:microsoft.com/office/officeart/2005/8/layout/pyramid1"/>
    <dgm:cxn modelId="{E0EDAA53-6D17-4862-8150-951DDDA3E8CD}" srcId="{3CF86BD8-3EE5-47D0-A3CF-76CCB94C5162}" destId="{F1712C56-7318-4665-AA71-FD2FCF98CC81}" srcOrd="1" destOrd="0" parTransId="{B39F5D1D-BC49-4EF2-91A4-086B6FF4F829}" sibTransId="{D8852114-9BAD-4765-9B21-CE4D42714079}"/>
    <dgm:cxn modelId="{12399307-180E-4F3D-AA17-258F2701AD9D}" type="presOf" srcId="{84C9C010-D8BC-4E1D-BEB8-2675374F3718}" destId="{ED8A4B86-AFC7-45CF-9B9B-DB8BDD40147C}" srcOrd="1" destOrd="0" presId="urn:microsoft.com/office/officeart/2005/8/layout/pyramid1"/>
    <dgm:cxn modelId="{8F703FD0-9FD3-45DC-8BF5-421CF6BADAF6}" srcId="{3CF86BD8-3EE5-47D0-A3CF-76CCB94C5162}" destId="{84C9C010-D8BC-4E1D-BEB8-2675374F3718}" srcOrd="0" destOrd="0" parTransId="{80F12C1D-4508-4830-9A03-7663D5210D5A}" sibTransId="{E9A971BD-4651-4199-8842-2BAF04E8ED31}"/>
    <dgm:cxn modelId="{C399575E-269B-4600-AC73-29C83570798B}" type="presOf" srcId="{F1712C56-7318-4665-AA71-FD2FCF98CC81}" destId="{9350BD4E-E73B-42EE-B8E4-51A3D4B16E51}" srcOrd="0" destOrd="0" presId="urn:microsoft.com/office/officeart/2005/8/layout/pyramid1"/>
    <dgm:cxn modelId="{C739062B-CD05-4335-A7BE-6F75550123F9}" type="presOf" srcId="{F1712C56-7318-4665-AA71-FD2FCF98CC81}" destId="{6B42B1B5-A677-4382-8D63-8D806823A571}" srcOrd="1" destOrd="0" presId="urn:microsoft.com/office/officeart/2005/8/layout/pyramid1"/>
    <dgm:cxn modelId="{49918893-EB33-4220-B0BC-378B322E79D9}" srcId="{3CF86BD8-3EE5-47D0-A3CF-76CCB94C5162}" destId="{2CB6A05A-BADE-4E66-8649-D0E63E8BD698}" srcOrd="2" destOrd="0" parTransId="{6FDA1E14-9A78-48AB-9C92-68A97575EAA7}" sibTransId="{CC58E64B-AB53-48EE-8774-F7C7F03B6C2D}"/>
    <dgm:cxn modelId="{86F9E9D5-A5D4-406C-92D5-2D92BCCA722B}" type="presParOf" srcId="{6F9E8400-A16A-458D-99E2-D85C2A3F618A}" destId="{F8C78550-C76B-4D4A-A363-0F19E233685B}" srcOrd="0" destOrd="0" presId="urn:microsoft.com/office/officeart/2005/8/layout/pyramid1"/>
    <dgm:cxn modelId="{E5733408-144F-4C50-9DD0-6DB84DCD2CB2}" type="presParOf" srcId="{F8C78550-C76B-4D4A-A363-0F19E233685B}" destId="{500C7B6B-07FD-4807-9439-9F95BDF18CB3}" srcOrd="0" destOrd="0" presId="urn:microsoft.com/office/officeart/2005/8/layout/pyramid1"/>
    <dgm:cxn modelId="{60699D66-3520-41C0-8326-39941706AE69}" type="presParOf" srcId="{F8C78550-C76B-4D4A-A363-0F19E233685B}" destId="{ED8A4B86-AFC7-45CF-9B9B-DB8BDD40147C}" srcOrd="1" destOrd="0" presId="urn:microsoft.com/office/officeart/2005/8/layout/pyramid1"/>
    <dgm:cxn modelId="{E69F2308-6130-4E90-B113-EDDE0ABE86E5}" type="presParOf" srcId="{6F9E8400-A16A-458D-99E2-D85C2A3F618A}" destId="{20011A3D-0845-4025-BF50-02DB82671F85}" srcOrd="1" destOrd="0" presId="urn:microsoft.com/office/officeart/2005/8/layout/pyramid1"/>
    <dgm:cxn modelId="{8D94F684-AA8F-454B-B6AC-5C0FD14FD4B3}" type="presParOf" srcId="{20011A3D-0845-4025-BF50-02DB82671F85}" destId="{9350BD4E-E73B-42EE-B8E4-51A3D4B16E51}" srcOrd="0" destOrd="0" presId="urn:microsoft.com/office/officeart/2005/8/layout/pyramid1"/>
    <dgm:cxn modelId="{66F16155-5F20-4ECF-9F4C-973D2C9E25C0}" type="presParOf" srcId="{20011A3D-0845-4025-BF50-02DB82671F85}" destId="{6B42B1B5-A677-4382-8D63-8D806823A571}" srcOrd="1" destOrd="0" presId="urn:microsoft.com/office/officeart/2005/8/layout/pyramid1"/>
    <dgm:cxn modelId="{2C9AC1C8-6C11-4D6F-AF03-59879BC33595}" type="presParOf" srcId="{6F9E8400-A16A-458D-99E2-D85C2A3F618A}" destId="{10928434-67CA-4189-BE2E-DEB7827143E8}" srcOrd="2" destOrd="0" presId="urn:microsoft.com/office/officeart/2005/8/layout/pyramid1"/>
    <dgm:cxn modelId="{781E713E-1EFC-4A8B-996E-B14B38441B3C}" type="presParOf" srcId="{10928434-67CA-4189-BE2E-DEB7827143E8}" destId="{B28522BA-54D9-4DAD-9C38-1396D9D93565}" srcOrd="0" destOrd="0" presId="urn:microsoft.com/office/officeart/2005/8/layout/pyramid1"/>
    <dgm:cxn modelId="{E629F793-E724-4478-B67F-DB44638B967F}" type="presParOf" srcId="{10928434-67CA-4189-BE2E-DEB7827143E8}" destId="{FA092A44-6D79-460E-BA4E-32B5B190DFF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C7B6B-07FD-4807-9439-9F95BDF18CB3}">
      <dsp:nvSpPr>
        <dsp:cNvPr id="0" name=""/>
        <dsp:cNvSpPr/>
      </dsp:nvSpPr>
      <dsp:spPr>
        <a:xfrm>
          <a:off x="2016223" y="0"/>
          <a:ext cx="2016223" cy="1488165"/>
        </a:xfrm>
        <a:prstGeom prst="trapezoid">
          <a:avLst>
            <a:gd name="adj" fmla="val 67742"/>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Quadruple Aim</a:t>
          </a:r>
          <a:endParaRPr lang="en-AU" sz="3500" kern="1200" dirty="0"/>
        </a:p>
      </dsp:txBody>
      <dsp:txXfrm>
        <a:off x="2016223" y="0"/>
        <a:ext cx="2016223" cy="1488165"/>
      </dsp:txXfrm>
    </dsp:sp>
    <dsp:sp modelId="{9350BD4E-E73B-42EE-B8E4-51A3D4B16E51}">
      <dsp:nvSpPr>
        <dsp:cNvPr id="0" name=""/>
        <dsp:cNvSpPr/>
      </dsp:nvSpPr>
      <dsp:spPr>
        <a:xfrm>
          <a:off x="1008112" y="1488165"/>
          <a:ext cx="4032447" cy="1488165"/>
        </a:xfrm>
        <a:prstGeom prst="trapezoid">
          <a:avLst>
            <a:gd name="adj" fmla="val 67742"/>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6 Attributes</a:t>
          </a:r>
          <a:endParaRPr lang="en-AU" sz="3500" kern="1200" dirty="0"/>
        </a:p>
      </dsp:txBody>
      <dsp:txXfrm>
        <a:off x="1713790" y="1488165"/>
        <a:ext cx="2621091" cy="1488165"/>
      </dsp:txXfrm>
    </dsp:sp>
    <dsp:sp modelId="{B28522BA-54D9-4DAD-9C38-1396D9D93565}">
      <dsp:nvSpPr>
        <dsp:cNvPr id="0" name=""/>
        <dsp:cNvSpPr/>
      </dsp:nvSpPr>
      <dsp:spPr>
        <a:xfrm>
          <a:off x="0" y="2976330"/>
          <a:ext cx="6048671" cy="1488165"/>
        </a:xfrm>
        <a:prstGeom prst="trapezoid">
          <a:avLst>
            <a:gd name="adj" fmla="val 67742"/>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The 10 Building Blocks</a:t>
          </a:r>
          <a:endParaRPr lang="en-AU" sz="3500" kern="1200" dirty="0"/>
        </a:p>
      </dsp:txBody>
      <dsp:txXfrm>
        <a:off x="1058517" y="2976330"/>
        <a:ext cx="3931636" cy="148816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0.03099</cdr:x>
      <cdr:y>0.24582</cdr:y>
    </cdr:from>
    <cdr:to>
      <cdr:x>0.30661</cdr:x>
      <cdr:y>0.5315</cdr:y>
    </cdr:to>
    <cdr:sp macro="" textlink="">
      <cdr:nvSpPr>
        <cdr:cNvPr id="2" name="Speech Bubble: Oval 1"/>
        <cdr:cNvSpPr/>
      </cdr:nvSpPr>
      <cdr:spPr>
        <a:xfrm xmlns:a="http://schemas.openxmlformats.org/drawingml/2006/main">
          <a:off x="283338" y="1685834"/>
          <a:ext cx="2520280" cy="1959189"/>
        </a:xfrm>
        <a:prstGeom xmlns:a="http://schemas.openxmlformats.org/drawingml/2006/main" prst="wedgeEllipseCallout">
          <a:avLst>
            <a:gd name="adj1" fmla="val 75098"/>
            <a:gd name="adj2" fmla="val -19051"/>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600" dirty="0"/>
            <a:t>9 % of our Active Patients</a:t>
          </a:r>
        </a:p>
        <a:p xmlns:a="http://schemas.openxmlformats.org/drawingml/2006/main">
          <a:pPr algn="ctr"/>
          <a:r>
            <a:rPr lang="en-US" sz="1600" dirty="0"/>
            <a:t>Have been diagnosed with Type 2 Diabetes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31143-7B09-41DB-A626-A3BB16C2CA40}" type="datetimeFigureOut">
              <a:rPr lang="en-AU" smtClean="0"/>
              <a:t>14/11/2016</a:t>
            </a:fld>
            <a:endParaRPr lang="en-A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B3CA0-817B-4868-9090-13A16AFC524E}" type="slidenum">
              <a:rPr lang="en-AU" smtClean="0"/>
              <a:t>‹#›</a:t>
            </a:fld>
            <a:endParaRPr lang="en-AU" dirty="0"/>
          </a:p>
        </p:txBody>
      </p:sp>
    </p:spTree>
    <p:extLst>
      <p:ext uri="{BB962C8B-B14F-4D97-AF65-F5344CB8AC3E}">
        <p14:creationId xmlns:p14="http://schemas.microsoft.com/office/powerpoint/2010/main" val="216412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practice</a:t>
            </a:r>
            <a:endParaRPr lang="en-AU" dirty="0"/>
          </a:p>
        </p:txBody>
      </p:sp>
      <p:sp>
        <p:nvSpPr>
          <p:cNvPr id="4" name="Slide Number Placeholder 3"/>
          <p:cNvSpPr>
            <a:spLocks noGrp="1"/>
          </p:cNvSpPr>
          <p:nvPr>
            <p:ph type="sldNum" sz="quarter" idx="10"/>
          </p:nvPr>
        </p:nvSpPr>
        <p:spPr/>
        <p:txBody>
          <a:bodyPr/>
          <a:lstStyle/>
          <a:p>
            <a:fld id="{53FB3CA0-817B-4868-9090-13A16AFC524E}" type="slidenum">
              <a:rPr lang="en-AU" smtClean="0"/>
              <a:t>3</a:t>
            </a:fld>
            <a:endParaRPr lang="en-AU" dirty="0"/>
          </a:p>
        </p:txBody>
      </p:sp>
    </p:spTree>
    <p:extLst>
      <p:ext uri="{BB962C8B-B14F-4D97-AF65-F5344CB8AC3E}">
        <p14:creationId xmlns:p14="http://schemas.microsoft.com/office/powerpoint/2010/main" val="22320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we knew was we wanted</a:t>
            </a:r>
            <a:r>
              <a:rPr lang="en-AU" baseline="0" dirty="0"/>
              <a:t> to be better.</a:t>
            </a:r>
          </a:p>
          <a:p>
            <a:endParaRPr lang="en-AU" baseline="0" dirty="0"/>
          </a:p>
          <a:p>
            <a:r>
              <a:rPr lang="en-AU" baseline="0" dirty="0"/>
              <a:t>But what did that mean?</a:t>
            </a:r>
            <a:endParaRPr lang="en-AU" dirty="0"/>
          </a:p>
        </p:txBody>
      </p:sp>
      <p:sp>
        <p:nvSpPr>
          <p:cNvPr id="4" name="Slide Number Placeholder 3"/>
          <p:cNvSpPr>
            <a:spLocks noGrp="1"/>
          </p:cNvSpPr>
          <p:nvPr>
            <p:ph type="sldNum" sz="quarter" idx="10"/>
          </p:nvPr>
        </p:nvSpPr>
        <p:spPr/>
        <p:txBody>
          <a:bodyPr/>
          <a:lstStyle/>
          <a:p>
            <a:fld id="{53FB3CA0-817B-4868-9090-13A16AFC524E}" type="slidenum">
              <a:rPr lang="en-AU" smtClean="0"/>
              <a:t>12</a:t>
            </a:fld>
            <a:endParaRPr lang="en-AU" dirty="0"/>
          </a:p>
        </p:txBody>
      </p:sp>
    </p:spTree>
    <p:extLst>
      <p:ext uri="{BB962C8B-B14F-4D97-AF65-F5344CB8AC3E}">
        <p14:creationId xmlns:p14="http://schemas.microsoft.com/office/powerpoint/2010/main" val="3812410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the dilemma,</a:t>
            </a:r>
            <a:r>
              <a:rPr lang="en-AU" baseline="0" dirty="0"/>
              <a:t> but it is also the start of something,</a:t>
            </a:r>
          </a:p>
          <a:p>
            <a:endParaRPr lang="en-AU" baseline="0" dirty="0"/>
          </a:p>
          <a:p>
            <a:r>
              <a:rPr lang="en-AU" baseline="0" dirty="0"/>
              <a:t>The first thing is acknowledging the need to change</a:t>
            </a:r>
            <a:endParaRPr lang="en-GB" dirty="0"/>
          </a:p>
        </p:txBody>
      </p:sp>
      <p:sp>
        <p:nvSpPr>
          <p:cNvPr id="4" name="Slide Number Placeholder 3"/>
          <p:cNvSpPr>
            <a:spLocks noGrp="1"/>
          </p:cNvSpPr>
          <p:nvPr>
            <p:ph type="sldNum" sz="quarter" idx="10"/>
          </p:nvPr>
        </p:nvSpPr>
        <p:spPr/>
        <p:txBody>
          <a:bodyPr/>
          <a:lstStyle/>
          <a:p>
            <a:fld id="{53FB3CA0-817B-4868-9090-13A16AFC524E}" type="slidenum">
              <a:rPr lang="en-AU" smtClean="0"/>
              <a:t>13</a:t>
            </a:fld>
            <a:endParaRPr lang="en-AU" dirty="0"/>
          </a:p>
        </p:txBody>
      </p:sp>
    </p:spTree>
    <p:extLst>
      <p:ext uri="{BB962C8B-B14F-4D97-AF65-F5344CB8AC3E}">
        <p14:creationId xmlns:p14="http://schemas.microsoft.com/office/powerpoint/2010/main" val="785092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3FB3CA0-817B-4868-9090-13A16AFC524E}" type="slidenum">
              <a:rPr lang="en-AU" smtClean="0"/>
              <a:t>15</a:t>
            </a:fld>
            <a:endParaRPr lang="en-AU" dirty="0"/>
          </a:p>
        </p:txBody>
      </p:sp>
    </p:spTree>
    <p:extLst>
      <p:ext uri="{BB962C8B-B14F-4D97-AF65-F5344CB8AC3E}">
        <p14:creationId xmlns:p14="http://schemas.microsoft.com/office/powerpoint/2010/main" val="425531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 how do we get there.</a:t>
            </a:r>
          </a:p>
          <a:p>
            <a:r>
              <a:rPr lang="en-AU" dirty="0"/>
              <a:t>There has actually been a lot of work in</a:t>
            </a:r>
            <a:r>
              <a:rPr lang="en-AU" baseline="0" dirty="0"/>
              <a:t> this field</a:t>
            </a:r>
          </a:p>
          <a:p>
            <a:r>
              <a:rPr lang="en-AU" baseline="0" dirty="0"/>
              <a:t>The 2012 RACGP Paper presents quite a good vision statement</a:t>
            </a:r>
            <a:endParaRPr lang="en-GB" dirty="0"/>
          </a:p>
        </p:txBody>
      </p:sp>
      <p:sp>
        <p:nvSpPr>
          <p:cNvPr id="4" name="Slide Number Placeholder 3"/>
          <p:cNvSpPr>
            <a:spLocks noGrp="1"/>
          </p:cNvSpPr>
          <p:nvPr>
            <p:ph type="sldNum" sz="quarter" idx="10"/>
          </p:nvPr>
        </p:nvSpPr>
        <p:spPr/>
        <p:txBody>
          <a:bodyPr/>
          <a:lstStyle/>
          <a:p>
            <a:fld id="{53FB3CA0-817B-4868-9090-13A16AFC524E}" type="slidenum">
              <a:rPr lang="en-AU" smtClean="0"/>
              <a:t>16</a:t>
            </a:fld>
            <a:endParaRPr lang="en-AU" dirty="0"/>
          </a:p>
        </p:txBody>
      </p:sp>
    </p:spTree>
    <p:extLst>
      <p:ext uri="{BB962C8B-B14F-4D97-AF65-F5344CB8AC3E}">
        <p14:creationId xmlns:p14="http://schemas.microsoft.com/office/powerpoint/2010/main" val="1607815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didn't know</a:t>
            </a:r>
            <a:r>
              <a:rPr lang="en-AU" baseline="0" dirty="0"/>
              <a:t> what we wanted at the time – but THIS WAS IT – But how do we do it?</a:t>
            </a:r>
            <a:endParaRPr lang="en-GB" dirty="0"/>
          </a:p>
        </p:txBody>
      </p:sp>
      <p:sp>
        <p:nvSpPr>
          <p:cNvPr id="4" name="Slide Number Placeholder 3"/>
          <p:cNvSpPr>
            <a:spLocks noGrp="1"/>
          </p:cNvSpPr>
          <p:nvPr>
            <p:ph type="sldNum" sz="quarter" idx="10"/>
          </p:nvPr>
        </p:nvSpPr>
        <p:spPr/>
        <p:txBody>
          <a:bodyPr/>
          <a:lstStyle/>
          <a:p>
            <a:fld id="{53FB3CA0-817B-4868-9090-13A16AFC524E}" type="slidenum">
              <a:rPr lang="en-AU" smtClean="0"/>
              <a:t>21</a:t>
            </a:fld>
            <a:endParaRPr lang="en-AU" dirty="0"/>
          </a:p>
        </p:txBody>
      </p:sp>
    </p:spTree>
    <p:extLst>
      <p:ext uri="{BB962C8B-B14F-4D97-AF65-F5344CB8AC3E}">
        <p14:creationId xmlns:p14="http://schemas.microsoft.com/office/powerpoint/2010/main" val="2136953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3FB3CA0-817B-4868-9090-13A16AFC524E}" type="slidenum">
              <a:rPr lang="en-AU" smtClean="0"/>
              <a:t>22</a:t>
            </a:fld>
            <a:endParaRPr lang="en-AU" dirty="0"/>
          </a:p>
        </p:txBody>
      </p:sp>
    </p:spTree>
    <p:extLst>
      <p:ext uri="{BB962C8B-B14F-4D97-AF65-F5344CB8AC3E}">
        <p14:creationId xmlns:p14="http://schemas.microsoft.com/office/powerpoint/2010/main" val="4002597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One of the</a:t>
            </a:r>
            <a:r>
              <a:rPr lang="en-AU" baseline="0" dirty="0"/>
              <a:t> papers referenced in the position paper, and one of the roadmaps we used was the Bodenheimer paper.  </a:t>
            </a:r>
          </a:p>
          <a:p>
            <a:endParaRPr lang="en-AU" baseline="0" dirty="0"/>
          </a:p>
          <a:p>
            <a:r>
              <a:rPr lang="en-AU" baseline="0" dirty="0"/>
              <a:t>It is worth spending a bit of time on this, because this is where we examine what we do, because pretty much all GP's I know can see themselves in these building blocks. We already have a lot of the bits of these building blocks in place. What is needed is to connect the gaps</a:t>
            </a:r>
          </a:p>
          <a:p>
            <a:endParaRPr lang="en-AU" baseline="0" dirty="0"/>
          </a:p>
          <a:p>
            <a:r>
              <a:rPr lang="en-AU" baseline="0" dirty="0"/>
              <a:t>We can evaluate the gaps between where we are and who we want to be.</a:t>
            </a:r>
          </a:p>
          <a:p>
            <a:endParaRPr lang="en-AU" baseline="0" dirty="0"/>
          </a:p>
          <a:p>
            <a:r>
              <a:rPr lang="en-AU" baseline="0" dirty="0"/>
              <a:t>THIS was the building block for our strategic plan</a:t>
            </a: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FB3CA0-817B-4868-9090-13A16AFC524E}"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78944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surprising truth about what motivates us” – an essential part of the Quadruple Aim.</a:t>
            </a:r>
          </a:p>
          <a:p>
            <a:r>
              <a:rPr lang="en-US" dirty="0"/>
              <a:t>One</a:t>
            </a:r>
            <a:r>
              <a:rPr lang="en-US" baseline="0" dirty="0"/>
              <a:t> of the first considerations in building a thriving practice</a:t>
            </a:r>
          </a:p>
          <a:p>
            <a:r>
              <a:rPr lang="en-US" dirty="0"/>
              <a:t>What makes people</a:t>
            </a:r>
            <a:r>
              <a:rPr lang="en-US" baseline="0" dirty="0"/>
              <a:t> do what they do?  For most of us (and our teams), the basic human needs of physical health have been met.</a:t>
            </a:r>
          </a:p>
          <a:p>
            <a:r>
              <a:rPr lang="en-US" baseline="0" dirty="0"/>
              <a:t>What we are building now are the higher levels of Maslows pyramid</a:t>
            </a:r>
          </a:p>
          <a:p>
            <a:r>
              <a:rPr lang="en-US" baseline="0" dirty="0"/>
              <a:t>This is more than structural design, this is Practice Culture.</a:t>
            </a:r>
            <a:endParaRPr lang="en-AU" dirty="0"/>
          </a:p>
          <a:p>
            <a:endParaRPr lang="en-AU" dirty="0"/>
          </a:p>
        </p:txBody>
      </p:sp>
      <p:sp>
        <p:nvSpPr>
          <p:cNvPr id="4" name="Slide Number Placeholder 3"/>
          <p:cNvSpPr>
            <a:spLocks noGrp="1"/>
          </p:cNvSpPr>
          <p:nvPr>
            <p:ph type="sldNum" sz="quarter" idx="10"/>
          </p:nvPr>
        </p:nvSpPr>
        <p:spPr/>
        <p:txBody>
          <a:bodyPr/>
          <a:lstStyle/>
          <a:p>
            <a:fld id="{53FB3CA0-817B-4868-9090-13A16AFC524E}" type="slidenum">
              <a:rPr lang="en-AU" smtClean="0"/>
              <a:t>27</a:t>
            </a:fld>
            <a:endParaRPr lang="en-AU" dirty="0"/>
          </a:p>
        </p:txBody>
      </p:sp>
    </p:spTree>
    <p:extLst>
      <p:ext uri="{BB962C8B-B14F-4D97-AF65-F5344CB8AC3E}">
        <p14:creationId xmlns:p14="http://schemas.microsoft.com/office/powerpoint/2010/main" val="1171008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people</a:t>
            </a:r>
            <a:r>
              <a:rPr lang="en-US" baseline="0" dirty="0"/>
              <a:t> do what they do?  For most of us (and our teams), the basic human needs of physical health have been met.</a:t>
            </a:r>
          </a:p>
          <a:p>
            <a:endParaRPr lang="en-US" baseline="0" dirty="0"/>
          </a:p>
          <a:p>
            <a:r>
              <a:rPr lang="en-US" baseline="0" dirty="0"/>
              <a:t>What we are building now are the higher levels of </a:t>
            </a:r>
            <a:r>
              <a:rPr lang="en-US" baseline="0" dirty="0" err="1"/>
              <a:t>Maslows</a:t>
            </a:r>
            <a:r>
              <a:rPr lang="en-US" baseline="0" dirty="0"/>
              <a:t> pyramid</a:t>
            </a:r>
          </a:p>
          <a:p>
            <a:endParaRPr lang="en-US" baseline="0" dirty="0"/>
          </a:p>
          <a:p>
            <a:r>
              <a:rPr lang="en-US" baseline="0" dirty="0"/>
              <a:t>This is more than structural design, this is Practice Culture.</a:t>
            </a:r>
            <a:endParaRPr lang="en-AU" dirty="0"/>
          </a:p>
        </p:txBody>
      </p:sp>
      <p:sp>
        <p:nvSpPr>
          <p:cNvPr id="4" name="Slide Number Placeholder 3"/>
          <p:cNvSpPr>
            <a:spLocks noGrp="1"/>
          </p:cNvSpPr>
          <p:nvPr>
            <p:ph type="sldNum" sz="quarter" idx="10"/>
          </p:nvPr>
        </p:nvSpPr>
        <p:spPr/>
        <p:txBody>
          <a:bodyPr/>
          <a:lstStyle/>
          <a:p>
            <a:fld id="{53FB3CA0-817B-4868-9090-13A16AFC524E}" type="slidenum">
              <a:rPr lang="en-AU" smtClean="0"/>
              <a:t>28</a:t>
            </a:fld>
            <a:endParaRPr lang="en-AU"/>
          </a:p>
        </p:txBody>
      </p:sp>
    </p:spTree>
    <p:extLst>
      <p:ext uri="{BB962C8B-B14F-4D97-AF65-F5344CB8AC3E}">
        <p14:creationId xmlns:p14="http://schemas.microsoft.com/office/powerpoint/2010/main" val="2252321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One of the</a:t>
            </a:r>
            <a:r>
              <a:rPr lang="en-AU" baseline="0" dirty="0"/>
              <a:t> papers referenced in the position paper, and one of the roadmaps we used was the Bodenheimer paper.  </a:t>
            </a:r>
          </a:p>
          <a:p>
            <a:endParaRPr lang="en-AU" baseline="0" dirty="0"/>
          </a:p>
          <a:p>
            <a:r>
              <a:rPr lang="en-AU" baseline="0" dirty="0"/>
              <a:t>It is worth spending a bit of time on this, because this is where we examine what we do, because pretty much all GP's I know can see themselves in these building blocks. We already have a lot of the bits of these building blocks in place. What is needed is to connect the gaps</a:t>
            </a:r>
          </a:p>
          <a:p>
            <a:endParaRPr lang="en-AU" baseline="0" dirty="0"/>
          </a:p>
          <a:p>
            <a:r>
              <a:rPr lang="en-AU" baseline="0" dirty="0"/>
              <a:t>We can evaluate the gaps between where we are and who we want to be.</a:t>
            </a:r>
          </a:p>
          <a:p>
            <a:endParaRPr lang="en-AU" baseline="0" dirty="0"/>
          </a:p>
          <a:p>
            <a:r>
              <a:rPr lang="en-AU" baseline="0" dirty="0"/>
              <a:t>THIS was the building block for our strategic plan</a:t>
            </a:r>
            <a:endParaRPr lang="en-GB" dirty="0"/>
          </a:p>
        </p:txBody>
      </p:sp>
      <p:sp>
        <p:nvSpPr>
          <p:cNvPr id="4" name="Slide Number Placeholder 3"/>
          <p:cNvSpPr>
            <a:spLocks noGrp="1"/>
          </p:cNvSpPr>
          <p:nvPr>
            <p:ph type="sldNum" sz="quarter" idx="10"/>
          </p:nvPr>
        </p:nvSpPr>
        <p:spPr/>
        <p:txBody>
          <a:bodyPr/>
          <a:lstStyle/>
          <a:p>
            <a:fld id="{53FB3CA0-817B-4868-9090-13A16AFC524E}" type="slidenum">
              <a:rPr lang="en-AU" smtClean="0"/>
              <a:t>29</a:t>
            </a:fld>
            <a:endParaRPr lang="en-AU" dirty="0"/>
          </a:p>
        </p:txBody>
      </p:sp>
    </p:spTree>
    <p:extLst>
      <p:ext uri="{BB962C8B-B14F-4D97-AF65-F5344CB8AC3E}">
        <p14:creationId xmlns:p14="http://schemas.microsoft.com/office/powerpoint/2010/main" val="194642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team. </a:t>
            </a:r>
            <a:endParaRPr lang="en-AU" dirty="0"/>
          </a:p>
        </p:txBody>
      </p:sp>
      <p:sp>
        <p:nvSpPr>
          <p:cNvPr id="4" name="Slide Number Placeholder 3"/>
          <p:cNvSpPr>
            <a:spLocks noGrp="1"/>
          </p:cNvSpPr>
          <p:nvPr>
            <p:ph type="sldNum" sz="quarter" idx="10"/>
          </p:nvPr>
        </p:nvSpPr>
        <p:spPr/>
        <p:txBody>
          <a:bodyPr/>
          <a:lstStyle/>
          <a:p>
            <a:fld id="{53FB3CA0-817B-4868-9090-13A16AFC524E}" type="slidenum">
              <a:rPr lang="en-AU" smtClean="0"/>
              <a:t>4</a:t>
            </a:fld>
            <a:endParaRPr lang="en-AU" dirty="0"/>
          </a:p>
        </p:txBody>
      </p:sp>
    </p:spTree>
    <p:extLst>
      <p:ext uri="{BB962C8B-B14F-4D97-AF65-F5344CB8AC3E}">
        <p14:creationId xmlns:p14="http://schemas.microsoft.com/office/powerpoint/2010/main" val="2973115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our 2nd strategic plan 2 years ago.</a:t>
            </a:r>
          </a:p>
          <a:p>
            <a:endParaRPr lang="en-AU" dirty="0"/>
          </a:p>
          <a:p>
            <a:r>
              <a:rPr lang="en-AU" dirty="0"/>
              <a:t>At</a:t>
            </a:r>
            <a:r>
              <a:rPr lang="en-AU" baseline="0" dirty="0"/>
              <a:t> this stage still a very high level document</a:t>
            </a:r>
            <a:endParaRPr lang="en-GB" dirty="0"/>
          </a:p>
        </p:txBody>
      </p:sp>
      <p:sp>
        <p:nvSpPr>
          <p:cNvPr id="4" name="Slide Number Placeholder 3"/>
          <p:cNvSpPr>
            <a:spLocks noGrp="1"/>
          </p:cNvSpPr>
          <p:nvPr>
            <p:ph type="sldNum" sz="quarter" idx="10"/>
          </p:nvPr>
        </p:nvSpPr>
        <p:spPr/>
        <p:txBody>
          <a:bodyPr/>
          <a:lstStyle/>
          <a:p>
            <a:fld id="{53FB3CA0-817B-4868-9090-13A16AFC524E}" type="slidenum">
              <a:rPr lang="en-AU" smtClean="0"/>
              <a:t>30</a:t>
            </a:fld>
            <a:endParaRPr lang="en-AU" dirty="0"/>
          </a:p>
        </p:txBody>
      </p:sp>
    </p:spTree>
    <p:extLst>
      <p:ext uri="{BB962C8B-B14F-4D97-AF65-F5344CB8AC3E}">
        <p14:creationId xmlns:p14="http://schemas.microsoft.com/office/powerpoint/2010/main" val="39456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Interestingly enough, </a:t>
            </a:r>
          </a:p>
          <a:p>
            <a:endParaRPr lang="en-AU" dirty="0"/>
          </a:p>
          <a:p>
            <a:r>
              <a:rPr lang="en-US" dirty="0"/>
              <a:t>Integration</a:t>
            </a:r>
            <a:r>
              <a:rPr lang="en-US" baseline="0" dirty="0"/>
              <a:t> of care can be thought of at different levels – the Macro, Meso and Micro levels.</a:t>
            </a:r>
          </a:p>
          <a:p>
            <a:endParaRPr lang="en-US" baseline="0" dirty="0"/>
          </a:p>
          <a:p>
            <a:r>
              <a:rPr lang="en-US" baseline="0" dirty="0"/>
              <a:t>At an individual practice level (the micro level), true integration is still important.</a:t>
            </a:r>
            <a:endParaRPr lang="en-US" dirty="0"/>
          </a:p>
          <a:p>
            <a:endParaRPr lang="en-US" dirty="0"/>
          </a:p>
          <a:p>
            <a:r>
              <a:rPr lang="en-US" dirty="0"/>
              <a:t>It is interesting that the lessons from the Kings Fund can be applied right down to the small practice level.</a:t>
            </a:r>
            <a:r>
              <a:rPr lang="en-AU" dirty="0"/>
              <a:t>p</a:t>
            </a:r>
            <a:endParaRPr lang="en-US" dirty="0"/>
          </a:p>
        </p:txBody>
      </p:sp>
      <p:sp>
        <p:nvSpPr>
          <p:cNvPr id="4" name="Slide Number Placeholder 3"/>
          <p:cNvSpPr>
            <a:spLocks noGrp="1"/>
          </p:cNvSpPr>
          <p:nvPr>
            <p:ph type="sldNum" sz="quarter" idx="10"/>
          </p:nvPr>
        </p:nvSpPr>
        <p:spPr/>
        <p:txBody>
          <a:bodyPr/>
          <a:lstStyle/>
          <a:p>
            <a:fld id="{EEE800C3-C7F8-4FDD-8131-89BD25B4C96C}" type="slidenum">
              <a:rPr lang="en-AU" smtClean="0"/>
              <a:t>31</a:t>
            </a:fld>
            <a:endParaRPr lang="en-AU" dirty="0"/>
          </a:p>
        </p:txBody>
      </p:sp>
    </p:spTree>
    <p:extLst>
      <p:ext uri="{BB962C8B-B14F-4D97-AF65-F5344CB8AC3E}">
        <p14:creationId xmlns:p14="http://schemas.microsoft.com/office/powerpoint/2010/main" val="733327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a:t>
            </a:r>
            <a:r>
              <a:rPr lang="en-US" baseline="0" dirty="0"/>
              <a:t> the important lessons we used and learned from the Kings Fund.</a:t>
            </a:r>
          </a:p>
          <a:p>
            <a:endParaRPr lang="en-US" baseline="0" dirty="0"/>
          </a:p>
          <a:p>
            <a:r>
              <a:rPr lang="en-US" baseline="0" dirty="0"/>
              <a:t>We share a common cause and share responsibilities</a:t>
            </a:r>
          </a:p>
          <a:p>
            <a:endParaRPr lang="en-US" baseline="0" dirty="0"/>
          </a:p>
          <a:p>
            <a:r>
              <a:rPr lang="en-US" baseline="0" dirty="0"/>
              <a:t>We have common goals and share the stories</a:t>
            </a:r>
          </a:p>
          <a:p>
            <a:endParaRPr lang="en-US" baseline="0" dirty="0"/>
          </a:p>
          <a:p>
            <a:r>
              <a:rPr lang="en-US" baseline="0" dirty="0"/>
              <a:t>We have regular meetings and discussions to review patients as well as how we do things.</a:t>
            </a:r>
          </a:p>
          <a:p>
            <a:endParaRPr lang="en-US" baseline="0" dirty="0"/>
          </a:p>
          <a:p>
            <a:r>
              <a:rPr lang="en-US" baseline="0" dirty="0"/>
              <a:t>We share our records and clinical information with authorized members of the team.</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identify which patient groups we need to work harder on. We start with a single issue/problem to solve – eg: our Diabetics are not as well controlled as they should be.</a:t>
            </a:r>
          </a:p>
          <a:p>
            <a:endParaRPr lang="en-US" baseline="0" dirty="0"/>
          </a:p>
          <a:p>
            <a:endParaRPr lang="en-US" baseline="0" dirty="0"/>
          </a:p>
          <a:p>
            <a:r>
              <a:rPr lang="en-US" baseline="0" dirty="0"/>
              <a:t>The cost is time and the willingness to make these changes.</a:t>
            </a:r>
            <a:endParaRPr lang="en-US" dirty="0"/>
          </a:p>
        </p:txBody>
      </p:sp>
      <p:sp>
        <p:nvSpPr>
          <p:cNvPr id="4" name="Slide Number Placeholder 3"/>
          <p:cNvSpPr>
            <a:spLocks noGrp="1"/>
          </p:cNvSpPr>
          <p:nvPr>
            <p:ph type="sldNum" sz="quarter" idx="10"/>
          </p:nvPr>
        </p:nvSpPr>
        <p:spPr/>
        <p:txBody>
          <a:bodyPr/>
          <a:lstStyle/>
          <a:p>
            <a:fld id="{EEE800C3-C7F8-4FDD-8131-89BD25B4C96C}" type="slidenum">
              <a:rPr lang="en-AU" smtClean="0"/>
              <a:t>32</a:t>
            </a:fld>
            <a:endParaRPr lang="en-AU" dirty="0"/>
          </a:p>
        </p:txBody>
      </p:sp>
    </p:spTree>
    <p:extLst>
      <p:ext uri="{BB962C8B-B14F-4D97-AF65-F5344CB8AC3E}">
        <p14:creationId xmlns:p14="http://schemas.microsoft.com/office/powerpoint/2010/main" val="756898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what we did.  Data</a:t>
            </a:r>
            <a:r>
              <a:rPr lang="en-AU" baseline="0" dirty="0"/>
              <a:t> is a DRIVER.  Seeing the improvement lifts the staff.</a:t>
            </a:r>
          </a:p>
          <a:p>
            <a:endParaRPr lang="en-US" dirty="0"/>
          </a:p>
          <a:p>
            <a:r>
              <a:rPr lang="en-US" dirty="0"/>
              <a:t>We</a:t>
            </a:r>
            <a:r>
              <a:rPr lang="en-US" baseline="0" dirty="0"/>
              <a:t> all have a complex relationship with data.  Through our training and instinctively we know the power of data. </a:t>
            </a:r>
          </a:p>
          <a:p>
            <a:endParaRPr lang="en-US" baseline="0" dirty="0"/>
          </a:p>
          <a:p>
            <a:r>
              <a:rPr lang="en-US" baseline="0" dirty="0"/>
              <a:t>BUT – Data is scary! – especially when we are looking at our own data.</a:t>
            </a:r>
          </a:p>
          <a:p>
            <a:r>
              <a:rPr lang="en-US" baseline="0" dirty="0"/>
              <a:t>That’s a little like going through Kubler Ross’s stages of grief</a:t>
            </a:r>
          </a:p>
          <a:p>
            <a:pPr marL="171450" indent="-171450">
              <a:buFontTx/>
              <a:buChar char="-"/>
            </a:pPr>
            <a:r>
              <a:rPr lang="en-US" baseline="0" dirty="0"/>
              <a:t>Denial</a:t>
            </a:r>
          </a:p>
          <a:p>
            <a:pPr marL="171450" indent="-171450">
              <a:buFontTx/>
              <a:buChar char="-"/>
            </a:pPr>
            <a:r>
              <a:rPr lang="en-US" baseline="0" dirty="0"/>
              <a:t>Bargaining</a:t>
            </a:r>
          </a:p>
          <a:p>
            <a:pPr marL="171450" indent="-171450">
              <a:buFontTx/>
              <a:buChar char="-"/>
            </a:pPr>
            <a:r>
              <a:rPr lang="en-US" baseline="0" dirty="0"/>
              <a:t>Depression</a:t>
            </a:r>
          </a:p>
          <a:p>
            <a:pPr marL="171450" indent="-171450">
              <a:buFontTx/>
              <a:buChar char="-"/>
            </a:pPr>
            <a:r>
              <a:rPr lang="en-US" baseline="0" dirty="0"/>
              <a:t>Acceptance</a:t>
            </a:r>
          </a:p>
        </p:txBody>
      </p:sp>
      <p:sp>
        <p:nvSpPr>
          <p:cNvPr id="4" name="Slide Number Placeholder 3"/>
          <p:cNvSpPr>
            <a:spLocks noGrp="1"/>
          </p:cNvSpPr>
          <p:nvPr>
            <p:ph type="sldNum" sz="quarter" idx="10"/>
          </p:nvPr>
        </p:nvSpPr>
        <p:spPr/>
        <p:txBody>
          <a:bodyPr/>
          <a:lstStyle/>
          <a:p>
            <a:fld id="{53FB3CA0-817B-4868-9090-13A16AFC524E}" type="slidenum">
              <a:rPr lang="en-AU" smtClean="0"/>
              <a:t>41</a:t>
            </a:fld>
            <a:endParaRPr lang="en-AU" dirty="0"/>
          </a:p>
        </p:txBody>
      </p:sp>
    </p:spTree>
    <p:extLst>
      <p:ext uri="{BB962C8B-B14F-4D97-AF65-F5344CB8AC3E}">
        <p14:creationId xmlns:p14="http://schemas.microsoft.com/office/powerpoint/2010/main" val="1902289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are some other graphs</a:t>
            </a:r>
          </a:p>
          <a:p>
            <a:r>
              <a:rPr lang="en-US" dirty="0"/>
              <a:t>Improved outcomes</a:t>
            </a:r>
            <a:r>
              <a:rPr lang="en-US" baseline="0" dirty="0"/>
              <a:t> make providers feel better!  It makes whole team feel better!</a:t>
            </a:r>
          </a:p>
          <a:p>
            <a:endParaRPr lang="en-US" baseline="0" dirty="0"/>
          </a:p>
          <a:p>
            <a:r>
              <a:rPr lang="en-US" baseline="0" dirty="0"/>
              <a:t>It answers the question “ This is why we do what we do”</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Our mistake – trying to do too much.  Start with small things.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53FB3CA0-817B-4868-9090-13A16AFC524E}" type="slidenum">
              <a:rPr lang="en-AU" smtClean="0"/>
              <a:t>43</a:t>
            </a:fld>
            <a:endParaRPr lang="en-AU" dirty="0"/>
          </a:p>
        </p:txBody>
      </p:sp>
    </p:spTree>
    <p:extLst>
      <p:ext uri="{BB962C8B-B14F-4D97-AF65-F5344CB8AC3E}">
        <p14:creationId xmlns:p14="http://schemas.microsoft.com/office/powerpoint/2010/main" val="288060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aren’t there</a:t>
            </a:r>
            <a:r>
              <a:rPr lang="en-US" baseline="0" dirty="0"/>
              <a:t> yet, and the reality is that we will never be there, but we as a team finally feel we have earned the badge we set out to achieve.</a:t>
            </a:r>
          </a:p>
          <a:p>
            <a:endParaRPr lang="en-US" baseline="0" dirty="0"/>
          </a:p>
          <a:p>
            <a:r>
              <a:rPr lang="en-US" baseline="0" dirty="0"/>
              <a:t>This is the subtlety of the Medical Home – it is not just a home for patients, but also for providers and the whole practice team!</a:t>
            </a:r>
          </a:p>
          <a:p>
            <a:endParaRPr lang="en-US" baseline="0" dirty="0"/>
          </a:p>
          <a:p>
            <a:r>
              <a:rPr lang="en-US" baseline="0" dirty="0"/>
              <a:t>Autonomy, Mastery and Purpose  leading to engagement and team satisfaction</a:t>
            </a:r>
            <a:endParaRPr lang="en-AU" dirty="0"/>
          </a:p>
          <a:p>
            <a:endParaRPr lang="en-AU" dirty="0"/>
          </a:p>
        </p:txBody>
      </p:sp>
      <p:sp>
        <p:nvSpPr>
          <p:cNvPr id="4" name="Slide Number Placeholder 3"/>
          <p:cNvSpPr>
            <a:spLocks noGrp="1"/>
          </p:cNvSpPr>
          <p:nvPr>
            <p:ph type="sldNum" sz="quarter" idx="10"/>
          </p:nvPr>
        </p:nvSpPr>
        <p:spPr/>
        <p:txBody>
          <a:bodyPr/>
          <a:lstStyle/>
          <a:p>
            <a:fld id="{53FB3CA0-817B-4868-9090-13A16AFC524E}" type="slidenum">
              <a:rPr lang="en-AU" smtClean="0"/>
              <a:t>44</a:t>
            </a:fld>
            <a:endParaRPr lang="en-AU" dirty="0"/>
          </a:p>
        </p:txBody>
      </p:sp>
    </p:spTree>
    <p:extLst>
      <p:ext uri="{BB962C8B-B14F-4D97-AF65-F5344CB8AC3E}">
        <p14:creationId xmlns:p14="http://schemas.microsoft.com/office/powerpoint/2010/main" val="314914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years ago, we were a small 3 doctor practice.</a:t>
            </a:r>
            <a:r>
              <a:rPr lang="en-US" baseline="0" dirty="0"/>
              <a:t>  </a:t>
            </a:r>
          </a:p>
          <a:p>
            <a:endParaRPr lang="en-US" baseline="0" dirty="0"/>
          </a:p>
          <a:p>
            <a:r>
              <a:rPr lang="en-US" baseline="0" dirty="0"/>
              <a:t>We had to decide where we were going to go.</a:t>
            </a:r>
            <a:endParaRPr lang="en-AU" dirty="0"/>
          </a:p>
        </p:txBody>
      </p:sp>
      <p:sp>
        <p:nvSpPr>
          <p:cNvPr id="4" name="Slide Number Placeholder 3"/>
          <p:cNvSpPr>
            <a:spLocks noGrp="1"/>
          </p:cNvSpPr>
          <p:nvPr>
            <p:ph type="sldNum" sz="quarter" idx="10"/>
          </p:nvPr>
        </p:nvSpPr>
        <p:spPr/>
        <p:txBody>
          <a:bodyPr/>
          <a:lstStyle/>
          <a:p>
            <a:fld id="{53FB3CA0-817B-4868-9090-13A16AFC524E}" type="slidenum">
              <a:rPr lang="en-AU" smtClean="0"/>
              <a:t>5</a:t>
            </a:fld>
            <a:endParaRPr lang="en-AU" dirty="0"/>
          </a:p>
        </p:txBody>
      </p:sp>
    </p:spTree>
    <p:extLst>
      <p:ext uri="{BB962C8B-B14F-4D97-AF65-F5344CB8AC3E}">
        <p14:creationId xmlns:p14="http://schemas.microsoft.com/office/powerpoint/2010/main" val="186045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practice can also be defined by its patients.</a:t>
            </a:r>
          </a:p>
          <a:p>
            <a:endParaRPr lang="en-US" dirty="0"/>
          </a:p>
          <a:p>
            <a:r>
              <a:rPr lang="en-US" dirty="0"/>
              <a:t>This</a:t>
            </a:r>
            <a:r>
              <a:rPr lang="en-US" baseline="0" dirty="0"/>
              <a:t> is our practice </a:t>
            </a:r>
          </a:p>
          <a:p>
            <a:endParaRPr lang="en-US" baseline="0" dirty="0"/>
          </a:p>
          <a:p>
            <a:r>
              <a:rPr lang="en-US" baseline="0" dirty="0"/>
              <a:t>Not quite sure why we have fewer male children and infants.</a:t>
            </a:r>
            <a:endParaRPr lang="en-US" dirty="0"/>
          </a:p>
        </p:txBody>
      </p:sp>
      <p:sp>
        <p:nvSpPr>
          <p:cNvPr id="4" name="Slide Number Placeholder 3"/>
          <p:cNvSpPr>
            <a:spLocks noGrp="1"/>
          </p:cNvSpPr>
          <p:nvPr>
            <p:ph type="sldNum" sz="quarter" idx="10"/>
          </p:nvPr>
        </p:nvSpPr>
        <p:spPr/>
        <p:txBody>
          <a:bodyPr/>
          <a:lstStyle/>
          <a:p>
            <a:fld id="{EEE800C3-C7F8-4FDD-8131-89BD25B4C96C}" type="slidenum">
              <a:rPr lang="en-AU" smtClean="0"/>
              <a:t>6</a:t>
            </a:fld>
            <a:endParaRPr lang="en-AU" dirty="0"/>
          </a:p>
        </p:txBody>
      </p:sp>
    </p:spTree>
    <p:extLst>
      <p:ext uri="{BB962C8B-B14F-4D97-AF65-F5344CB8AC3E}">
        <p14:creationId xmlns:p14="http://schemas.microsoft.com/office/powerpoint/2010/main" val="126409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view of our practice</a:t>
            </a:r>
            <a:r>
              <a:rPr lang="en-US" baseline="0" dirty="0"/>
              <a:t> – BMI</a:t>
            </a:r>
          </a:p>
          <a:p>
            <a:endParaRPr lang="en-US" baseline="0" dirty="0"/>
          </a:p>
          <a:p>
            <a:r>
              <a:rPr lang="en-US" baseline="0" dirty="0"/>
              <a:t>Scary picture, with increasing rates  Way above the national average after 35 years of age.</a:t>
            </a:r>
          </a:p>
          <a:p>
            <a:endParaRPr lang="en-US" baseline="0" dirty="0"/>
          </a:p>
          <a:p>
            <a:r>
              <a:rPr lang="en-US" baseline="0" dirty="0"/>
              <a:t>Funny how weight just starts to go up after 35.</a:t>
            </a:r>
          </a:p>
          <a:p>
            <a:endParaRPr lang="en-US" baseline="0" dirty="0"/>
          </a:p>
          <a:p>
            <a:r>
              <a:rPr lang="en-US" baseline="0" dirty="0"/>
              <a:t>This is what we work with.</a:t>
            </a:r>
            <a:endParaRPr lang="en-US" dirty="0"/>
          </a:p>
        </p:txBody>
      </p:sp>
      <p:sp>
        <p:nvSpPr>
          <p:cNvPr id="4" name="Slide Number Placeholder 3"/>
          <p:cNvSpPr>
            <a:spLocks noGrp="1"/>
          </p:cNvSpPr>
          <p:nvPr>
            <p:ph type="sldNum" sz="quarter" idx="10"/>
          </p:nvPr>
        </p:nvSpPr>
        <p:spPr/>
        <p:txBody>
          <a:bodyPr/>
          <a:lstStyle/>
          <a:p>
            <a:fld id="{EEE800C3-C7F8-4FDD-8131-89BD25B4C96C}" type="slidenum">
              <a:rPr lang="en-AU" smtClean="0"/>
              <a:t>7</a:t>
            </a:fld>
            <a:endParaRPr lang="en-AU" dirty="0"/>
          </a:p>
        </p:txBody>
      </p:sp>
    </p:spTree>
    <p:extLst>
      <p:ext uri="{BB962C8B-B14F-4D97-AF65-F5344CB8AC3E}">
        <p14:creationId xmlns:p14="http://schemas.microsoft.com/office/powerpoint/2010/main" val="89442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practice population</a:t>
            </a:r>
          </a:p>
          <a:p>
            <a:endParaRPr lang="en-US" dirty="0"/>
          </a:p>
          <a:p>
            <a:r>
              <a:rPr lang="en-US" dirty="0"/>
              <a:t>- By disease/condition</a:t>
            </a:r>
          </a:p>
          <a:p>
            <a:endParaRPr lang="en-US" dirty="0"/>
          </a:p>
          <a:p>
            <a:r>
              <a:rPr lang="en-US" dirty="0"/>
              <a:t>Lots of diabetes, asthma, hypertension,  but</a:t>
            </a:r>
            <a:r>
              <a:rPr lang="en-US" baseline="0" dirty="0"/>
              <a:t> also psychiatric disorders.</a:t>
            </a:r>
            <a:endParaRPr lang="en-US" dirty="0"/>
          </a:p>
        </p:txBody>
      </p:sp>
      <p:sp>
        <p:nvSpPr>
          <p:cNvPr id="4" name="Slide Number Placeholder 3"/>
          <p:cNvSpPr>
            <a:spLocks noGrp="1"/>
          </p:cNvSpPr>
          <p:nvPr>
            <p:ph type="sldNum" sz="quarter" idx="10"/>
          </p:nvPr>
        </p:nvSpPr>
        <p:spPr/>
        <p:txBody>
          <a:bodyPr/>
          <a:lstStyle/>
          <a:p>
            <a:fld id="{EEE800C3-C7F8-4FDD-8131-89BD25B4C96C}" type="slidenum">
              <a:rPr lang="en-AU" smtClean="0"/>
              <a:t>8</a:t>
            </a:fld>
            <a:endParaRPr lang="en-AU" dirty="0"/>
          </a:p>
        </p:txBody>
      </p:sp>
    </p:spTree>
    <p:extLst>
      <p:ext uri="{BB962C8B-B14F-4D97-AF65-F5344CB8AC3E}">
        <p14:creationId xmlns:p14="http://schemas.microsoft.com/office/powerpoint/2010/main" val="1411549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More than half of our patients have a chronic health condition, with almost</a:t>
            </a:r>
            <a:r>
              <a:rPr lang="en-AU" baseline="0" dirty="0"/>
              <a:t> a quarter having 2 or more conditions</a:t>
            </a:r>
            <a:endParaRPr lang="en-AU" dirty="0"/>
          </a:p>
        </p:txBody>
      </p:sp>
      <p:sp>
        <p:nvSpPr>
          <p:cNvPr id="4" name="Slide Number Placeholder 3"/>
          <p:cNvSpPr>
            <a:spLocks noGrp="1"/>
          </p:cNvSpPr>
          <p:nvPr>
            <p:ph type="sldNum" sz="quarter" idx="10"/>
          </p:nvPr>
        </p:nvSpPr>
        <p:spPr/>
        <p:txBody>
          <a:bodyPr/>
          <a:lstStyle/>
          <a:p>
            <a:fld id="{53FB3CA0-817B-4868-9090-13A16AFC524E}" type="slidenum">
              <a:rPr lang="en-AU" smtClean="0"/>
              <a:t>9</a:t>
            </a:fld>
            <a:endParaRPr lang="en-AU" dirty="0"/>
          </a:p>
        </p:txBody>
      </p:sp>
    </p:spTree>
    <p:extLst>
      <p:ext uri="{BB962C8B-B14F-4D97-AF65-F5344CB8AC3E}">
        <p14:creationId xmlns:p14="http://schemas.microsoft.com/office/powerpoint/2010/main" val="228642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Diabetes is above</a:t>
            </a:r>
            <a:r>
              <a:rPr lang="en-AU" baseline="0" dirty="0"/>
              <a:t> the national average, with large numbers of prediabetics as well.  This number may well be underestimated</a:t>
            </a:r>
            <a:endParaRPr lang="en-AU" dirty="0"/>
          </a:p>
        </p:txBody>
      </p:sp>
      <p:sp>
        <p:nvSpPr>
          <p:cNvPr id="4" name="Slide Number Placeholder 3"/>
          <p:cNvSpPr>
            <a:spLocks noGrp="1"/>
          </p:cNvSpPr>
          <p:nvPr>
            <p:ph type="sldNum" sz="quarter" idx="10"/>
          </p:nvPr>
        </p:nvSpPr>
        <p:spPr/>
        <p:txBody>
          <a:bodyPr/>
          <a:lstStyle/>
          <a:p>
            <a:fld id="{53FB3CA0-817B-4868-9090-13A16AFC524E}" type="slidenum">
              <a:rPr lang="en-AU" smtClean="0"/>
              <a:t>10</a:t>
            </a:fld>
            <a:endParaRPr lang="en-AU" dirty="0"/>
          </a:p>
        </p:txBody>
      </p:sp>
    </p:spTree>
    <p:extLst>
      <p:ext uri="{BB962C8B-B14F-4D97-AF65-F5344CB8AC3E}">
        <p14:creationId xmlns:p14="http://schemas.microsoft.com/office/powerpoint/2010/main" val="1722880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practice came to a crossroad – the existential question - where to from here?</a:t>
            </a:r>
            <a:endParaRPr lang="en-AU" dirty="0"/>
          </a:p>
        </p:txBody>
      </p:sp>
      <p:sp>
        <p:nvSpPr>
          <p:cNvPr id="4" name="Slide Number Placeholder 3"/>
          <p:cNvSpPr>
            <a:spLocks noGrp="1"/>
          </p:cNvSpPr>
          <p:nvPr>
            <p:ph type="sldNum" sz="quarter" idx="10"/>
          </p:nvPr>
        </p:nvSpPr>
        <p:spPr/>
        <p:txBody>
          <a:bodyPr/>
          <a:lstStyle/>
          <a:p>
            <a:fld id="{53FB3CA0-817B-4868-9090-13A16AFC524E}" type="slidenum">
              <a:rPr lang="en-AU" smtClean="0"/>
              <a:t>11</a:t>
            </a:fld>
            <a:endParaRPr lang="en-AU" dirty="0"/>
          </a:p>
        </p:txBody>
      </p:sp>
    </p:spTree>
    <p:extLst>
      <p:ext uri="{BB962C8B-B14F-4D97-AF65-F5344CB8AC3E}">
        <p14:creationId xmlns:p14="http://schemas.microsoft.com/office/powerpoint/2010/main" val="539715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4F28A8D-79E9-4446-9642-CB04AD2DE974}" type="datetimeFigureOut">
              <a:rPr lang="en-AU" smtClean="0"/>
              <a:t>14/11/2016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ED09620-476E-45D9-AAA9-B262DDCBB741}" type="slidenum">
              <a:rPr lang="en-AU" smtClean="0"/>
              <a:t>‹#›</a:t>
            </a:fld>
            <a:endParaRPr lang="en-AU" dirty="0"/>
          </a:p>
        </p:txBody>
      </p:sp>
    </p:spTree>
    <p:extLst>
      <p:ext uri="{BB962C8B-B14F-4D97-AF65-F5344CB8AC3E}">
        <p14:creationId xmlns:p14="http://schemas.microsoft.com/office/powerpoint/2010/main" val="209091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4F28A8D-79E9-4446-9642-CB04AD2DE974}" type="datetimeFigureOut">
              <a:rPr lang="en-AU" smtClean="0"/>
              <a:t>14/11/2016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ED09620-476E-45D9-AAA9-B262DDCBB741}" type="slidenum">
              <a:rPr lang="en-AU" smtClean="0"/>
              <a:t>‹#›</a:t>
            </a:fld>
            <a:endParaRPr lang="en-AU" dirty="0"/>
          </a:p>
        </p:txBody>
      </p:sp>
    </p:spTree>
    <p:extLst>
      <p:ext uri="{BB962C8B-B14F-4D97-AF65-F5344CB8AC3E}">
        <p14:creationId xmlns:p14="http://schemas.microsoft.com/office/powerpoint/2010/main" val="2984851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4F28A8D-79E9-4446-9642-CB04AD2DE974}" type="datetimeFigureOut">
              <a:rPr lang="en-AU" smtClean="0"/>
              <a:t>14/11/2016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ED09620-476E-45D9-AAA9-B262DDCBB741}" type="slidenum">
              <a:rPr lang="en-AU" smtClean="0"/>
              <a:t>‹#›</a:t>
            </a:fld>
            <a:endParaRPr lang="en-AU" dirty="0"/>
          </a:p>
        </p:txBody>
      </p:sp>
    </p:spTree>
    <p:extLst>
      <p:ext uri="{BB962C8B-B14F-4D97-AF65-F5344CB8AC3E}">
        <p14:creationId xmlns:p14="http://schemas.microsoft.com/office/powerpoint/2010/main" val="125295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4F28A8D-79E9-4446-9642-CB04AD2DE974}" type="datetimeFigureOut">
              <a:rPr lang="en-AU" smtClean="0"/>
              <a:t>14/11/2016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ED09620-476E-45D9-AAA9-B262DDCBB741}" type="slidenum">
              <a:rPr lang="en-AU" smtClean="0"/>
              <a:t>‹#›</a:t>
            </a:fld>
            <a:endParaRPr lang="en-AU" dirty="0"/>
          </a:p>
        </p:txBody>
      </p:sp>
    </p:spTree>
    <p:extLst>
      <p:ext uri="{BB962C8B-B14F-4D97-AF65-F5344CB8AC3E}">
        <p14:creationId xmlns:p14="http://schemas.microsoft.com/office/powerpoint/2010/main" val="11284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F28A8D-79E9-4446-9642-CB04AD2DE974}" type="datetimeFigureOut">
              <a:rPr lang="en-AU" smtClean="0"/>
              <a:t>14/11/2016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ED09620-476E-45D9-AAA9-B262DDCBB741}" type="slidenum">
              <a:rPr lang="en-AU" smtClean="0"/>
              <a:t>‹#›</a:t>
            </a:fld>
            <a:endParaRPr lang="en-AU" dirty="0"/>
          </a:p>
        </p:txBody>
      </p:sp>
    </p:spTree>
    <p:extLst>
      <p:ext uri="{BB962C8B-B14F-4D97-AF65-F5344CB8AC3E}">
        <p14:creationId xmlns:p14="http://schemas.microsoft.com/office/powerpoint/2010/main" val="134144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4F28A8D-79E9-4446-9642-CB04AD2DE974}" type="datetimeFigureOut">
              <a:rPr lang="en-AU" smtClean="0"/>
              <a:t>14/11/2016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ED09620-476E-45D9-AAA9-B262DDCBB741}" type="slidenum">
              <a:rPr lang="en-AU" smtClean="0"/>
              <a:t>‹#›</a:t>
            </a:fld>
            <a:endParaRPr lang="en-AU" dirty="0"/>
          </a:p>
        </p:txBody>
      </p:sp>
    </p:spTree>
    <p:extLst>
      <p:ext uri="{BB962C8B-B14F-4D97-AF65-F5344CB8AC3E}">
        <p14:creationId xmlns:p14="http://schemas.microsoft.com/office/powerpoint/2010/main" val="82970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4F28A8D-79E9-4446-9642-CB04AD2DE974}" type="datetimeFigureOut">
              <a:rPr lang="en-AU" smtClean="0"/>
              <a:t>14/11/2016</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DED09620-476E-45D9-AAA9-B262DDCBB741}" type="slidenum">
              <a:rPr lang="en-AU" smtClean="0"/>
              <a:t>‹#›</a:t>
            </a:fld>
            <a:endParaRPr lang="en-AU" dirty="0"/>
          </a:p>
        </p:txBody>
      </p:sp>
    </p:spTree>
    <p:extLst>
      <p:ext uri="{BB962C8B-B14F-4D97-AF65-F5344CB8AC3E}">
        <p14:creationId xmlns:p14="http://schemas.microsoft.com/office/powerpoint/2010/main" val="337642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4F28A8D-79E9-4446-9642-CB04AD2DE974}" type="datetimeFigureOut">
              <a:rPr lang="en-AU" smtClean="0"/>
              <a:t>14/11/2016</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DED09620-476E-45D9-AAA9-B262DDCBB741}" type="slidenum">
              <a:rPr lang="en-AU" smtClean="0"/>
              <a:t>‹#›</a:t>
            </a:fld>
            <a:endParaRPr lang="en-AU" dirty="0"/>
          </a:p>
        </p:txBody>
      </p:sp>
    </p:spTree>
    <p:extLst>
      <p:ext uri="{BB962C8B-B14F-4D97-AF65-F5344CB8AC3E}">
        <p14:creationId xmlns:p14="http://schemas.microsoft.com/office/powerpoint/2010/main" val="185896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28A8D-79E9-4446-9642-CB04AD2DE974}" type="datetimeFigureOut">
              <a:rPr lang="en-AU" smtClean="0"/>
              <a:t>14/11/2016</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DED09620-476E-45D9-AAA9-B262DDCBB741}" type="slidenum">
              <a:rPr lang="en-AU" smtClean="0"/>
              <a:t>‹#›</a:t>
            </a:fld>
            <a:endParaRPr lang="en-AU" dirty="0"/>
          </a:p>
        </p:txBody>
      </p:sp>
    </p:spTree>
    <p:extLst>
      <p:ext uri="{BB962C8B-B14F-4D97-AF65-F5344CB8AC3E}">
        <p14:creationId xmlns:p14="http://schemas.microsoft.com/office/powerpoint/2010/main" val="274551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F28A8D-79E9-4446-9642-CB04AD2DE974}" type="datetimeFigureOut">
              <a:rPr lang="en-AU" smtClean="0"/>
              <a:t>14/11/2016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ED09620-476E-45D9-AAA9-B262DDCBB741}" type="slidenum">
              <a:rPr lang="en-AU" smtClean="0"/>
              <a:t>‹#›</a:t>
            </a:fld>
            <a:endParaRPr lang="en-AU" dirty="0"/>
          </a:p>
        </p:txBody>
      </p:sp>
    </p:spTree>
    <p:extLst>
      <p:ext uri="{BB962C8B-B14F-4D97-AF65-F5344CB8AC3E}">
        <p14:creationId xmlns:p14="http://schemas.microsoft.com/office/powerpoint/2010/main" val="3482963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F28A8D-79E9-4446-9642-CB04AD2DE974}" type="datetimeFigureOut">
              <a:rPr lang="en-AU" smtClean="0"/>
              <a:t>14/11/2016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ED09620-476E-45D9-AAA9-B262DDCBB741}" type="slidenum">
              <a:rPr lang="en-AU" smtClean="0"/>
              <a:t>‹#›</a:t>
            </a:fld>
            <a:endParaRPr lang="en-AU" dirty="0"/>
          </a:p>
        </p:txBody>
      </p:sp>
    </p:spTree>
    <p:extLst>
      <p:ext uri="{BB962C8B-B14F-4D97-AF65-F5344CB8AC3E}">
        <p14:creationId xmlns:p14="http://schemas.microsoft.com/office/powerpoint/2010/main" val="153439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D6B19C"/>
            </a:gs>
            <a:gs pos="59000">
              <a:srgbClr val="D49E6C"/>
            </a:gs>
            <a:gs pos="100000">
              <a:srgbClr val="A65528">
                <a:lumMod val="70000"/>
                <a:lumOff val="30000"/>
                <a:alpha val="17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28A8D-79E9-4446-9642-CB04AD2DE974}" type="datetimeFigureOut">
              <a:rPr lang="en-AU" smtClean="0"/>
              <a:t>14/11/2016</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09620-476E-45D9-AAA9-B262DDCBB741}" type="slidenum">
              <a:rPr lang="en-AU" smtClean="0"/>
              <a:t>‹#›</a:t>
            </a:fld>
            <a:endParaRPr lang="en-AU" dirty="0"/>
          </a:p>
        </p:txBody>
      </p:sp>
    </p:spTree>
    <p:extLst>
      <p:ext uri="{BB962C8B-B14F-4D97-AF65-F5344CB8AC3E}">
        <p14:creationId xmlns:p14="http://schemas.microsoft.com/office/powerpoint/2010/main" val="11515539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tdruittmedicalcentre.com.au/" TargetMode="External"/><Relationship Id="rId1" Type="http://schemas.openxmlformats.org/officeDocument/2006/relationships/slideLayout" Target="../slideLayouts/slideLayout1.xml"/><Relationship Id="rId6" Type="http://schemas.openxmlformats.org/officeDocument/2006/relationships/hyperlink" Target="mailto:d.krismarietta@gmail.com" TargetMode="External"/><Relationship Id="rId5" Type="http://schemas.openxmlformats.org/officeDocument/2006/relationships/hyperlink" Target="mailto:keansenglim@hotmail.com"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JPG"/><Relationship Id="rId1" Type="http://schemas.microsoft.com/office/2007/relationships/media" Target="../media/media1.JP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556792"/>
            <a:ext cx="8640960" cy="1470025"/>
          </a:xfrm>
        </p:spPr>
        <p:txBody>
          <a:bodyPr>
            <a:noAutofit/>
          </a:bodyPr>
          <a:lstStyle/>
          <a:p>
            <a:r>
              <a:rPr lang="en-US" sz="6000" b="1" dirty="0"/>
              <a:t>Patient </a:t>
            </a:r>
            <a:r>
              <a:rPr lang="en-US" sz="6000" b="1" dirty="0" err="1"/>
              <a:t>Centred</a:t>
            </a:r>
            <a:r>
              <a:rPr lang="en-US" sz="6000" b="1" dirty="0"/>
              <a:t> </a:t>
            </a:r>
            <a:br>
              <a:rPr lang="en-US" sz="6000" b="1" dirty="0"/>
            </a:br>
            <a:r>
              <a:rPr lang="en-US" sz="6000" b="1" dirty="0"/>
              <a:t>Medical Home</a:t>
            </a:r>
            <a:br>
              <a:rPr lang="en-US" sz="4800" b="1" dirty="0"/>
            </a:br>
            <a:br>
              <a:rPr lang="en-US" sz="1000" b="1" dirty="0"/>
            </a:br>
            <a:r>
              <a:rPr lang="en-US" sz="3600" b="1" dirty="0"/>
              <a:t>- The Building Blocks of High Performing Primary Care -</a:t>
            </a:r>
            <a:br>
              <a:rPr lang="en-US" sz="4800" dirty="0"/>
            </a:br>
            <a:endParaRPr lang="en-AU" sz="4800" dirty="0"/>
          </a:p>
        </p:txBody>
      </p:sp>
      <p:sp>
        <p:nvSpPr>
          <p:cNvPr id="3" name="Subtitle 2"/>
          <p:cNvSpPr>
            <a:spLocks noGrp="1"/>
          </p:cNvSpPr>
          <p:nvPr>
            <p:ph type="subTitle" idx="1"/>
          </p:nvPr>
        </p:nvSpPr>
        <p:spPr>
          <a:xfrm>
            <a:off x="158326" y="3674090"/>
            <a:ext cx="4617524" cy="851322"/>
          </a:xfrm>
        </p:spPr>
        <p:txBody>
          <a:bodyPr>
            <a:noAutofit/>
          </a:bodyPr>
          <a:lstStyle/>
          <a:p>
            <a:pPr algn="l"/>
            <a:r>
              <a:rPr lang="en-AU" sz="1800" dirty="0">
                <a:solidFill>
                  <a:schemeClr val="tx1"/>
                </a:solidFill>
              </a:rPr>
              <a:t>Mt Druitt Medical Centre</a:t>
            </a:r>
          </a:p>
          <a:p>
            <a:pPr algn="l"/>
            <a:r>
              <a:rPr lang="en-AU" sz="1800" dirty="0">
                <a:solidFill>
                  <a:schemeClr val="tx1"/>
                </a:solidFill>
                <a:hlinkClick r:id="rId2"/>
              </a:rPr>
              <a:t>www.mtdruittmedicalcentre.com.au</a:t>
            </a:r>
            <a:endParaRPr lang="en-AU" sz="1800" dirty="0">
              <a:solidFill>
                <a:schemeClr val="tx1"/>
              </a:solidFill>
            </a:endParaRPr>
          </a:p>
          <a:p>
            <a:pPr algn="l"/>
            <a:r>
              <a:rPr lang="en-US" sz="1800" dirty="0">
                <a:solidFill>
                  <a:schemeClr val="tx1"/>
                </a:solidFill>
              </a:rPr>
              <a:t>15 November 2016</a:t>
            </a:r>
            <a:endParaRPr lang="en-AU" sz="1800" dirty="0">
              <a:solidFill>
                <a:schemeClr val="tx1"/>
              </a:solidFill>
            </a:endParaRPr>
          </a:p>
        </p:txBody>
      </p:sp>
      <p:pic>
        <p:nvPicPr>
          <p:cNvPr id="4" name="Picture 3"/>
          <p:cNvPicPr>
            <a:picLocks noChangeAspect="1"/>
          </p:cNvPicPr>
          <p:nvPr/>
        </p:nvPicPr>
        <p:blipFill>
          <a:blip r:embed="rId3" cstate="screen">
            <a:extLst>
              <a:ext uri="{BEBA8EAE-BF5A-486C-A8C5-ECC9F3942E4B}">
                <a14:imgProps xmlns:a14="http://schemas.microsoft.com/office/drawing/2010/main">
                  <a14:imgLayer r:embed="rId4">
                    <a14:imgEffect>
                      <a14:artisticCutout trans="2000" numberOfShades="4"/>
                    </a14:imgEffect>
                    <a14:imgEffect>
                      <a14:sharpenSoften amount="-25000"/>
                    </a14:imgEffect>
                    <a14:imgEffect>
                      <a14:colorTemperature colorTemp="5625"/>
                    </a14:imgEffect>
                    <a14:imgEffect>
                      <a14:saturation sat="99000"/>
                    </a14:imgEffect>
                    <a14:imgEffect>
                      <a14:brightnessContrast bright="24000" contrast="-19000"/>
                    </a14:imgEffect>
                  </a14:imgLayer>
                </a14:imgProps>
              </a:ext>
              <a:ext uri="{28A0092B-C50C-407E-A947-70E740481C1C}">
                <a14:useLocalDpi xmlns:a14="http://schemas.microsoft.com/office/drawing/2010/main"/>
              </a:ext>
            </a:extLst>
          </a:blip>
          <a:stretch>
            <a:fillRect/>
          </a:stretch>
        </p:blipFill>
        <p:spPr>
          <a:xfrm>
            <a:off x="0" y="5517231"/>
            <a:ext cx="9144000" cy="1360653"/>
          </a:xfrm>
          <a:prstGeom prst="rect">
            <a:avLst/>
          </a:prstGeom>
          <a:noFill/>
          <a:effectLst>
            <a:outerShdw dist="50800" sx="1000" sy="1000" algn="ctr" rotWithShape="0">
              <a:srgbClr val="000000"/>
            </a:outerShdw>
          </a:effectLst>
        </p:spPr>
      </p:pic>
      <p:sp>
        <p:nvSpPr>
          <p:cNvPr id="5" name="TextBox 4"/>
          <p:cNvSpPr txBox="1"/>
          <p:nvPr/>
        </p:nvSpPr>
        <p:spPr>
          <a:xfrm>
            <a:off x="5520128" y="3671530"/>
            <a:ext cx="3456384" cy="2154436"/>
          </a:xfrm>
          <a:prstGeom prst="rect">
            <a:avLst/>
          </a:prstGeom>
          <a:noFill/>
        </p:spPr>
        <p:txBody>
          <a:bodyPr wrap="square" rtlCol="0">
            <a:spAutoFit/>
          </a:bodyPr>
          <a:lstStyle/>
          <a:p>
            <a:r>
              <a:rPr lang="en-US" dirty="0"/>
              <a:t>Dr Kean-Seng Lim</a:t>
            </a:r>
          </a:p>
          <a:p>
            <a:r>
              <a:rPr lang="en-US" dirty="0"/>
              <a:t>MBBS (Syd), FRACGP, GAICD</a:t>
            </a:r>
          </a:p>
          <a:p>
            <a:r>
              <a:rPr lang="en-US" dirty="0">
                <a:hlinkClick r:id="rId5"/>
              </a:rPr>
              <a:t>keansenglim@hotmail.com</a:t>
            </a:r>
            <a:endParaRPr lang="en-US" dirty="0"/>
          </a:p>
          <a:p>
            <a:endParaRPr lang="en-US" sz="800" dirty="0"/>
          </a:p>
          <a:p>
            <a:r>
              <a:rPr lang="en-US" dirty="0" err="1"/>
              <a:t>Dea</a:t>
            </a:r>
            <a:r>
              <a:rPr lang="en-US" dirty="0"/>
              <a:t> </a:t>
            </a:r>
            <a:r>
              <a:rPr lang="en-US" dirty="0" err="1"/>
              <a:t>Krismarietta</a:t>
            </a:r>
            <a:endParaRPr lang="en-US" dirty="0"/>
          </a:p>
          <a:p>
            <a:r>
              <a:rPr lang="en-US" dirty="0"/>
              <a:t>Accredited Practicing Dietitian</a:t>
            </a:r>
          </a:p>
          <a:p>
            <a:r>
              <a:rPr lang="en-US" dirty="0">
                <a:hlinkClick r:id="rId6"/>
              </a:rPr>
              <a:t>d.krismarietta@gmail.com</a:t>
            </a:r>
            <a:endParaRPr lang="en-US" dirty="0"/>
          </a:p>
          <a:p>
            <a:endParaRPr lang="en-US" dirty="0"/>
          </a:p>
        </p:txBody>
      </p:sp>
    </p:spTree>
    <p:extLst>
      <p:ext uri="{BB962C8B-B14F-4D97-AF65-F5344CB8AC3E}">
        <p14:creationId xmlns:p14="http://schemas.microsoft.com/office/powerpoint/2010/main" val="121360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563888313"/>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486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1340768"/>
            <a:ext cx="6347048" cy="4525963"/>
          </a:xfrm>
        </p:spPr>
        <p:txBody>
          <a:bodyPr>
            <a:normAutofit/>
          </a:bodyPr>
          <a:lstStyle/>
          <a:p>
            <a:r>
              <a:rPr lang="en-US" sz="4400" b="1" dirty="0"/>
              <a:t>Who are we</a:t>
            </a:r>
            <a:r>
              <a:rPr lang="en-AU" sz="4400" b="1" dirty="0"/>
              <a:t>?</a:t>
            </a:r>
          </a:p>
          <a:p>
            <a:endParaRPr lang="en-US" sz="4400" b="1" dirty="0"/>
          </a:p>
          <a:p>
            <a:r>
              <a:rPr lang="en-US" sz="4400" b="1" dirty="0"/>
              <a:t>What do we stand for?</a:t>
            </a:r>
          </a:p>
          <a:p>
            <a:endParaRPr lang="en-US" sz="4400" b="1" dirty="0"/>
          </a:p>
          <a:p>
            <a:r>
              <a:rPr lang="en-US" sz="4400" b="1" dirty="0"/>
              <a:t>Where to from here?</a:t>
            </a:r>
          </a:p>
        </p:txBody>
      </p:sp>
    </p:spTree>
    <p:extLst>
      <p:ext uri="{BB962C8B-B14F-4D97-AF65-F5344CB8AC3E}">
        <p14:creationId xmlns:p14="http://schemas.microsoft.com/office/powerpoint/2010/main" val="2394996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4.bp.blogspot.com/-bnGRZguejKY/UCUxemF3-YI/AAAAAAAAAMc/wqlrpJ-4STs/s1600/book-revie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36" y="1700808"/>
            <a:ext cx="8457106"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60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cdn.quotesgram.com/img/44/70/1035940147-Cheshire_cat_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7624" y="-99392"/>
            <a:ext cx="6840760" cy="705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028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a:t>2. What is the PCMH ?</a:t>
            </a:r>
          </a:p>
        </p:txBody>
      </p:sp>
      <p:sp>
        <p:nvSpPr>
          <p:cNvPr id="3" name="Content Placeholder 2"/>
          <p:cNvSpPr>
            <a:spLocks noGrp="1"/>
          </p:cNvSpPr>
          <p:nvPr>
            <p:ph idx="1"/>
          </p:nvPr>
        </p:nvSpPr>
        <p:spPr>
          <a:xfrm>
            <a:off x="2123728" y="1772816"/>
            <a:ext cx="5987008" cy="4525963"/>
          </a:xfrm>
        </p:spPr>
        <p:txBody>
          <a:bodyPr>
            <a:normAutofit/>
          </a:bodyPr>
          <a:lstStyle/>
          <a:p>
            <a:pPr>
              <a:lnSpc>
                <a:spcPct val="150000"/>
              </a:lnSpc>
            </a:pPr>
            <a:r>
              <a:rPr lang="en-AU" sz="3600" dirty="0"/>
              <a:t>What is General Practice?</a:t>
            </a:r>
          </a:p>
          <a:p>
            <a:pPr>
              <a:lnSpc>
                <a:spcPct val="150000"/>
              </a:lnSpc>
            </a:pPr>
            <a:r>
              <a:rPr lang="en-AU" sz="3600" dirty="0"/>
              <a:t>What is the PCMH?</a:t>
            </a:r>
          </a:p>
          <a:p>
            <a:pPr marL="0" indent="0">
              <a:lnSpc>
                <a:spcPct val="150000"/>
              </a:lnSpc>
              <a:buNone/>
            </a:pPr>
            <a:endParaRPr lang="en-AU" sz="3600" dirty="0"/>
          </a:p>
        </p:txBody>
      </p:sp>
    </p:spTree>
    <p:extLst>
      <p:ext uri="{BB962C8B-B14F-4D97-AF65-F5344CB8AC3E}">
        <p14:creationId xmlns:p14="http://schemas.microsoft.com/office/powerpoint/2010/main" val="3797782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RACGP Definition of General Practice</a:t>
            </a:r>
          </a:p>
        </p:txBody>
      </p:sp>
      <p:sp>
        <p:nvSpPr>
          <p:cNvPr id="3" name="Content Placeholder 2"/>
          <p:cNvSpPr>
            <a:spLocks noGrp="1"/>
          </p:cNvSpPr>
          <p:nvPr>
            <p:ph idx="1"/>
          </p:nvPr>
        </p:nvSpPr>
        <p:spPr/>
        <p:txBody>
          <a:bodyPr/>
          <a:lstStyle/>
          <a:p>
            <a:r>
              <a:rPr lang="en-AU" b="1" dirty="0"/>
              <a:t>General practice</a:t>
            </a:r>
            <a:r>
              <a:rPr lang="en-AU" dirty="0"/>
              <a:t> provides person centred, continuing, comprehensive and coordinated </a:t>
            </a:r>
            <a:r>
              <a:rPr lang="en-AU" dirty="0" err="1"/>
              <a:t>wholeperson</a:t>
            </a:r>
            <a:r>
              <a:rPr lang="en-AU" dirty="0"/>
              <a:t> health care to individuals and families in their communities. As a sector, </a:t>
            </a:r>
            <a:r>
              <a:rPr lang="en-AU" b="1" dirty="0"/>
              <a:t>general practice</a:t>
            </a:r>
            <a:r>
              <a:rPr lang="en-AU" dirty="0"/>
              <a:t>, its </a:t>
            </a:r>
            <a:r>
              <a:rPr lang="en-AU" b="1" dirty="0"/>
              <a:t>practice</a:t>
            </a:r>
            <a:r>
              <a:rPr lang="en-AU" dirty="0"/>
              <a:t> teams and their primary health care relationships comprise the foundations of an effective health care system.</a:t>
            </a:r>
          </a:p>
        </p:txBody>
      </p:sp>
    </p:spTree>
    <p:extLst>
      <p:ext uri="{BB962C8B-B14F-4D97-AF65-F5344CB8AC3E}">
        <p14:creationId xmlns:p14="http://schemas.microsoft.com/office/powerpoint/2010/main" val="1096838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2795" y="-1179512"/>
            <a:ext cx="9540552" cy="9250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1281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American College of Physicians</a:t>
            </a:r>
          </a:p>
        </p:txBody>
      </p:sp>
      <p:sp>
        <p:nvSpPr>
          <p:cNvPr id="3" name="Content Placeholder 2"/>
          <p:cNvSpPr>
            <a:spLocks noGrp="1"/>
          </p:cNvSpPr>
          <p:nvPr>
            <p:ph idx="1"/>
          </p:nvPr>
        </p:nvSpPr>
        <p:spPr/>
        <p:txBody>
          <a:bodyPr>
            <a:normAutofit fontScale="85000" lnSpcReduction="20000"/>
          </a:bodyPr>
          <a:lstStyle/>
          <a:p>
            <a:r>
              <a:rPr lang="en-AU" dirty="0"/>
              <a:t>The Patient-</a:t>
            </a:r>
            <a:r>
              <a:rPr lang="en-AU" dirty="0" err="1"/>
              <a:t>Centered</a:t>
            </a:r>
            <a:r>
              <a:rPr lang="en-AU" dirty="0"/>
              <a:t> Medical Home (PCMH) is a care delivery model whereby patient treatment is coordinated through their primary care physician to ensure they receive the necessary care when and where they need it, in a manner they can understand.</a:t>
            </a:r>
          </a:p>
          <a:p>
            <a:r>
              <a:rPr lang="en-AU" dirty="0"/>
              <a:t>The objective is to have a centralized setting that facilitates partnerships between individual patients, and their personal physicians, and when appropriate, the patient’s family. Care is facilitated by registries, information technology, health information exchange and other means to assure that patients get the indicated care when and where they need and want it in a culturally and linguistically appropriate manner.</a:t>
            </a:r>
          </a:p>
          <a:p>
            <a:endParaRPr lang="en-AU" dirty="0"/>
          </a:p>
        </p:txBody>
      </p:sp>
    </p:spTree>
    <p:extLst>
      <p:ext uri="{BB962C8B-B14F-4D97-AF65-F5344CB8AC3E}">
        <p14:creationId xmlns:p14="http://schemas.microsoft.com/office/powerpoint/2010/main" val="733520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76872"/>
            <a:ext cx="7772400" cy="1470025"/>
          </a:xfrm>
        </p:spPr>
        <p:txBody>
          <a:bodyPr>
            <a:normAutofit fontScale="90000"/>
          </a:bodyPr>
          <a:lstStyle/>
          <a:p>
            <a:r>
              <a:rPr lang="en-AU" sz="4900" dirty="0"/>
              <a:t>​​​​​​​​​​​​</a:t>
            </a:r>
            <a:r>
              <a:rPr lang="en-AU" sz="4900" b="1" dirty="0"/>
              <a:t>A medical home is not a building or a place.</a:t>
            </a:r>
            <a:br>
              <a:rPr lang="en-AU" dirty="0"/>
            </a:br>
            <a:br>
              <a:rPr lang="en-AU" sz="2200" dirty="0"/>
            </a:br>
            <a:r>
              <a:rPr lang="en-AU" dirty="0"/>
              <a:t>It is an approach to providing comprehensive primary care that facilitates partnerships between patients, clinicians, medical staff, and families.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877272"/>
            <a:ext cx="33528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553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8964488" cy="4525963"/>
          </a:xfrm>
        </p:spPr>
        <p:txBody>
          <a:bodyPr>
            <a:noAutofit/>
          </a:bodyPr>
          <a:lstStyle/>
          <a:p>
            <a:pPr marL="0" indent="0" algn="ctr">
              <a:buNone/>
            </a:pPr>
            <a:r>
              <a:rPr lang="en-US" sz="3600" i="1" dirty="0"/>
              <a:t>It is a place where a patient can form an ongoing relationship with a practice team,</a:t>
            </a:r>
          </a:p>
          <a:p>
            <a:pPr marL="0" indent="0" algn="ctr">
              <a:buNone/>
            </a:pPr>
            <a:endParaRPr lang="en-US" sz="1000" i="1" dirty="0"/>
          </a:p>
          <a:p>
            <a:pPr marL="0" indent="0" algn="ctr">
              <a:buNone/>
            </a:pPr>
            <a:r>
              <a:rPr lang="en-US" sz="3600" i="1" dirty="0"/>
              <a:t>Who provide </a:t>
            </a:r>
            <a:r>
              <a:rPr lang="en-US" sz="3600" i="1" dirty="0" err="1"/>
              <a:t>co-ordinated</a:t>
            </a:r>
            <a:r>
              <a:rPr lang="en-US" sz="3600" i="1" dirty="0"/>
              <a:t>, comprehensive, multidisciplinary, integrated team based care</a:t>
            </a:r>
          </a:p>
          <a:p>
            <a:pPr marL="0" indent="0" algn="ctr">
              <a:buNone/>
            </a:pPr>
            <a:endParaRPr lang="en-US" sz="1000" i="1" dirty="0"/>
          </a:p>
          <a:p>
            <a:pPr marL="0" indent="0" algn="ctr">
              <a:buNone/>
            </a:pPr>
            <a:r>
              <a:rPr lang="en-US" sz="3600" i="1" dirty="0"/>
              <a:t>Supported by a culture of data driven continuous quality improvement </a:t>
            </a:r>
            <a:endParaRPr lang="en-AU" sz="3600" i="1" dirty="0"/>
          </a:p>
        </p:txBody>
      </p:sp>
      <p:sp>
        <p:nvSpPr>
          <p:cNvPr id="4" name="TextBox 3"/>
          <p:cNvSpPr txBox="1"/>
          <p:nvPr/>
        </p:nvSpPr>
        <p:spPr>
          <a:xfrm>
            <a:off x="3923928" y="6237312"/>
            <a:ext cx="5040560" cy="369332"/>
          </a:xfrm>
          <a:prstGeom prst="rect">
            <a:avLst/>
          </a:prstGeom>
          <a:noFill/>
        </p:spPr>
        <p:txBody>
          <a:bodyPr wrap="square" rtlCol="0">
            <a:spAutoFit/>
          </a:bodyPr>
          <a:lstStyle/>
          <a:p>
            <a:r>
              <a:rPr lang="en-US" dirty="0" err="1"/>
              <a:t>Dr</a:t>
            </a:r>
            <a:r>
              <a:rPr lang="en-US" dirty="0"/>
              <a:t> Vivienne Sharma, Mt Druitt Medical Centre 2016</a:t>
            </a:r>
            <a:endParaRPr lang="en-AU" dirty="0"/>
          </a:p>
        </p:txBody>
      </p:sp>
    </p:spTree>
    <p:extLst>
      <p:ext uri="{BB962C8B-B14F-4D97-AF65-F5344CB8AC3E}">
        <p14:creationId xmlns:p14="http://schemas.microsoft.com/office/powerpoint/2010/main" val="346224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a:t>1. Introduction</a:t>
            </a:r>
          </a:p>
        </p:txBody>
      </p:sp>
      <p:sp>
        <p:nvSpPr>
          <p:cNvPr id="3" name="Content Placeholder 2"/>
          <p:cNvSpPr>
            <a:spLocks noGrp="1"/>
          </p:cNvSpPr>
          <p:nvPr>
            <p:ph idx="1"/>
          </p:nvPr>
        </p:nvSpPr>
        <p:spPr>
          <a:xfrm>
            <a:off x="1979712" y="2060848"/>
            <a:ext cx="5915000" cy="4525963"/>
          </a:xfrm>
        </p:spPr>
        <p:txBody>
          <a:bodyPr>
            <a:normAutofit/>
          </a:bodyPr>
          <a:lstStyle/>
          <a:p>
            <a:r>
              <a:rPr lang="en-AU" sz="3600" dirty="0"/>
              <a:t>Who are we ?</a:t>
            </a:r>
          </a:p>
          <a:p>
            <a:endParaRPr lang="en-AU" sz="3600" dirty="0"/>
          </a:p>
          <a:p>
            <a:r>
              <a:rPr lang="en-AU" sz="3600" dirty="0"/>
              <a:t>What we decided to do ?</a:t>
            </a:r>
          </a:p>
        </p:txBody>
      </p:sp>
    </p:spTree>
    <p:extLst>
      <p:ext uri="{BB962C8B-B14F-4D97-AF65-F5344CB8AC3E}">
        <p14:creationId xmlns:p14="http://schemas.microsoft.com/office/powerpoint/2010/main" val="3588739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b="1" dirty="0"/>
              <a:t>3. Goals of Primary Care</a:t>
            </a:r>
          </a:p>
        </p:txBody>
      </p:sp>
      <p:sp>
        <p:nvSpPr>
          <p:cNvPr id="3" name="Content Placeholder 2"/>
          <p:cNvSpPr>
            <a:spLocks noGrp="1"/>
          </p:cNvSpPr>
          <p:nvPr>
            <p:ph idx="1"/>
          </p:nvPr>
        </p:nvSpPr>
        <p:spPr>
          <a:xfrm>
            <a:off x="1475656" y="1700808"/>
            <a:ext cx="7139136" cy="4525963"/>
          </a:xfrm>
        </p:spPr>
        <p:txBody>
          <a:bodyPr>
            <a:normAutofit/>
          </a:bodyPr>
          <a:lstStyle/>
          <a:p>
            <a:pPr>
              <a:lnSpc>
                <a:spcPct val="150000"/>
              </a:lnSpc>
            </a:pPr>
            <a:r>
              <a:rPr lang="en-AU" sz="3600" dirty="0"/>
              <a:t>Quadruple Aim</a:t>
            </a:r>
          </a:p>
          <a:p>
            <a:pPr>
              <a:lnSpc>
                <a:spcPct val="150000"/>
              </a:lnSpc>
            </a:pPr>
            <a:r>
              <a:rPr lang="en-AU" sz="3600" dirty="0"/>
              <a:t>Core Principles of the PCMH</a:t>
            </a:r>
          </a:p>
          <a:p>
            <a:pPr>
              <a:lnSpc>
                <a:spcPct val="150000"/>
              </a:lnSpc>
            </a:pPr>
            <a:r>
              <a:rPr lang="en-AU" sz="3600" dirty="0"/>
              <a:t>The Building Blocks of the PCMH</a:t>
            </a:r>
          </a:p>
        </p:txBody>
      </p:sp>
    </p:spTree>
    <p:extLst>
      <p:ext uri="{BB962C8B-B14F-4D97-AF65-F5344CB8AC3E}">
        <p14:creationId xmlns:p14="http://schemas.microsoft.com/office/powerpoint/2010/main" val="2485795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1470025"/>
          </a:xfrm>
        </p:spPr>
        <p:txBody>
          <a:bodyPr>
            <a:normAutofit/>
          </a:bodyPr>
          <a:lstStyle/>
          <a:p>
            <a:r>
              <a:rPr lang="en-US" sz="5400" b="1" dirty="0"/>
              <a:t>Quadruple Aim</a:t>
            </a:r>
            <a:endParaRPr lang="en-AU" sz="5400" b="1" dirty="0"/>
          </a:p>
        </p:txBody>
      </p:sp>
      <p:sp>
        <p:nvSpPr>
          <p:cNvPr id="3" name="Subtitle 2"/>
          <p:cNvSpPr>
            <a:spLocks noGrp="1"/>
          </p:cNvSpPr>
          <p:nvPr>
            <p:ph type="subTitle" idx="1"/>
          </p:nvPr>
        </p:nvSpPr>
        <p:spPr>
          <a:xfrm>
            <a:off x="827584" y="2132856"/>
            <a:ext cx="7632848" cy="2713856"/>
          </a:xfrm>
        </p:spPr>
        <p:txBody>
          <a:bodyPr>
            <a:noAutofit/>
          </a:bodyPr>
          <a:lstStyle/>
          <a:p>
            <a:pPr marL="457200" indent="-457200" algn="l">
              <a:buFont typeface="Arial" panose="020B0604020202020204" pitchFamily="34" charset="0"/>
              <a:buChar char="•"/>
            </a:pPr>
            <a:r>
              <a:rPr lang="en-US" sz="4400" dirty="0">
                <a:solidFill>
                  <a:schemeClr val="tx1"/>
                </a:solidFill>
              </a:rPr>
              <a:t>Improving patient experience</a:t>
            </a:r>
          </a:p>
          <a:p>
            <a:pPr marL="457200" indent="-457200" algn="l">
              <a:buFont typeface="Arial" panose="020B0604020202020204" pitchFamily="34" charset="0"/>
              <a:buChar char="•"/>
            </a:pPr>
            <a:r>
              <a:rPr lang="en-US" sz="4400" dirty="0">
                <a:solidFill>
                  <a:schemeClr val="tx1"/>
                </a:solidFill>
              </a:rPr>
              <a:t>Improving population health</a:t>
            </a:r>
          </a:p>
          <a:p>
            <a:pPr marL="457200" indent="-457200" algn="l">
              <a:buFont typeface="Arial" panose="020B0604020202020204" pitchFamily="34" charset="0"/>
              <a:buChar char="•"/>
            </a:pPr>
            <a:r>
              <a:rPr lang="en-US" sz="4400" dirty="0">
                <a:solidFill>
                  <a:schemeClr val="tx1"/>
                </a:solidFill>
              </a:rPr>
              <a:t>Efficient cost</a:t>
            </a:r>
          </a:p>
          <a:p>
            <a:pPr marL="457200" indent="-457200" algn="l">
              <a:buFont typeface="Arial" panose="020B0604020202020204" pitchFamily="34" charset="0"/>
              <a:buChar char="•"/>
            </a:pPr>
            <a:r>
              <a:rPr lang="en-US" sz="4400" dirty="0">
                <a:solidFill>
                  <a:schemeClr val="tx1"/>
                </a:solidFill>
              </a:rPr>
              <a:t>Improved Provider Satisfaction</a:t>
            </a:r>
            <a:endParaRPr lang="en-AU" sz="4400" dirty="0">
              <a:solidFill>
                <a:schemeClr val="tx1"/>
              </a:solidFill>
            </a:endParaRPr>
          </a:p>
        </p:txBody>
      </p:sp>
    </p:spTree>
    <p:extLst>
      <p:ext uri="{BB962C8B-B14F-4D97-AF65-F5344CB8AC3E}">
        <p14:creationId xmlns:p14="http://schemas.microsoft.com/office/powerpoint/2010/main" val="4187262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Autofit/>
          </a:bodyPr>
          <a:lstStyle/>
          <a:p>
            <a:r>
              <a:rPr lang="en-AU" b="1" dirty="0"/>
              <a:t>The Six Core Attributes of the PCMH</a:t>
            </a:r>
          </a:p>
        </p:txBody>
      </p:sp>
      <p:sp>
        <p:nvSpPr>
          <p:cNvPr id="3" name="Content Placeholder 2"/>
          <p:cNvSpPr>
            <a:spLocks noGrp="1"/>
          </p:cNvSpPr>
          <p:nvPr>
            <p:ph idx="1"/>
          </p:nvPr>
        </p:nvSpPr>
        <p:spPr>
          <a:xfrm>
            <a:off x="1979712" y="1628800"/>
            <a:ext cx="5915000" cy="4525963"/>
          </a:xfrm>
        </p:spPr>
        <p:txBody>
          <a:bodyPr>
            <a:noAutofit/>
          </a:bodyPr>
          <a:lstStyle/>
          <a:p>
            <a:r>
              <a:rPr lang="en-AU" sz="3600" dirty="0"/>
              <a:t>Comprehensive</a:t>
            </a:r>
          </a:p>
          <a:p>
            <a:r>
              <a:rPr lang="en-AU" sz="3600" dirty="0"/>
              <a:t>Continuous</a:t>
            </a:r>
          </a:p>
          <a:p>
            <a:r>
              <a:rPr lang="en-AU" sz="3600" dirty="0"/>
              <a:t>Accessible</a:t>
            </a:r>
          </a:p>
          <a:p>
            <a:r>
              <a:rPr lang="en-AU" sz="3600" dirty="0"/>
              <a:t>Patient Centred</a:t>
            </a:r>
          </a:p>
          <a:p>
            <a:r>
              <a:rPr lang="en-AU" sz="3600" dirty="0"/>
              <a:t>Co-Ordinated</a:t>
            </a:r>
          </a:p>
          <a:p>
            <a:r>
              <a:rPr lang="en-AU" sz="3600" dirty="0"/>
              <a:t>Accountable</a:t>
            </a:r>
          </a:p>
        </p:txBody>
      </p:sp>
    </p:spTree>
    <p:extLst>
      <p:ext uri="{BB962C8B-B14F-4D97-AF65-F5344CB8AC3E}">
        <p14:creationId xmlns:p14="http://schemas.microsoft.com/office/powerpoint/2010/main" val="2364190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496944" cy="864096"/>
          </a:xfrm>
        </p:spPr>
        <p:txBody>
          <a:bodyPr>
            <a:noAutofit/>
          </a:bodyPr>
          <a:lstStyle/>
          <a:p>
            <a:pPr algn="ctr"/>
            <a:r>
              <a:rPr lang="en-US" sz="3600" dirty="0"/>
              <a:t>The 10 Building Blocks of High Performing Primary Care</a:t>
            </a:r>
            <a:endParaRPr lang="en-AU" sz="3600" dirty="0"/>
          </a:p>
        </p:txBody>
      </p:sp>
      <p:sp>
        <p:nvSpPr>
          <p:cNvPr id="5" name="Text Placeholder 4"/>
          <p:cNvSpPr>
            <a:spLocks noGrp="1"/>
          </p:cNvSpPr>
          <p:nvPr>
            <p:ph type="body" sz="half" idx="2"/>
          </p:nvPr>
        </p:nvSpPr>
        <p:spPr>
          <a:xfrm>
            <a:off x="3275856" y="6451345"/>
            <a:ext cx="6164088" cy="437926"/>
          </a:xfrm>
        </p:spPr>
        <p:txBody>
          <a:bodyPr/>
          <a:lstStyle/>
          <a:p>
            <a:r>
              <a:rPr lang="en-US" dirty="0"/>
              <a:t>Bodenheimer et al, Annals of Family Medicine Vol 12, No 2; Mar-Apr 2014</a:t>
            </a:r>
            <a:endParaRPr lang="en-AU"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54218" y="1191007"/>
            <a:ext cx="5754086" cy="5042907"/>
          </a:xfrm>
          <a:prstGeom prst="rect">
            <a:avLst/>
          </a:prstGeom>
        </p:spPr>
      </p:pic>
    </p:spTree>
    <p:extLst>
      <p:ext uri="{BB962C8B-B14F-4D97-AF65-F5344CB8AC3E}">
        <p14:creationId xmlns:p14="http://schemas.microsoft.com/office/powerpoint/2010/main" val="3223558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8" y="-2058"/>
            <a:ext cx="9242844" cy="6860058"/>
          </a:xfrm>
        </p:spPr>
      </p:pic>
    </p:spTree>
    <p:extLst>
      <p:ext uri="{BB962C8B-B14F-4D97-AF65-F5344CB8AC3E}">
        <p14:creationId xmlns:p14="http://schemas.microsoft.com/office/powerpoint/2010/main" val="2455670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89489058"/>
              </p:ext>
            </p:extLst>
          </p:nvPr>
        </p:nvGraphicFramePr>
        <p:xfrm>
          <a:off x="107504" y="1844824"/>
          <a:ext cx="604867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ular Callout 4"/>
          <p:cNvSpPr/>
          <p:nvPr/>
        </p:nvSpPr>
        <p:spPr>
          <a:xfrm>
            <a:off x="5281372" y="260648"/>
            <a:ext cx="3672408" cy="1168666"/>
          </a:xfrm>
          <a:prstGeom prst="wedgeRoundRectCallout">
            <a:avLst>
              <a:gd name="adj1" fmla="val -89740"/>
              <a:gd name="adj2" fmla="val 16545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Experience</a:t>
            </a:r>
          </a:p>
          <a:p>
            <a:pPr algn="ctr"/>
            <a:r>
              <a:rPr lang="en-US" dirty="0"/>
              <a:t>Population Outcomes</a:t>
            </a:r>
          </a:p>
          <a:p>
            <a:pPr algn="ctr"/>
            <a:r>
              <a:rPr lang="en-US" dirty="0"/>
              <a:t>Efficient cost</a:t>
            </a:r>
          </a:p>
          <a:p>
            <a:pPr algn="ctr"/>
            <a:r>
              <a:rPr lang="en-US" dirty="0"/>
              <a:t>Provider Satisfaction</a:t>
            </a:r>
            <a:endParaRPr lang="en-AU" dirty="0"/>
          </a:p>
        </p:txBody>
      </p:sp>
      <p:sp>
        <p:nvSpPr>
          <p:cNvPr id="6" name="Rounded Rectangular Callout 5"/>
          <p:cNvSpPr/>
          <p:nvPr/>
        </p:nvSpPr>
        <p:spPr>
          <a:xfrm>
            <a:off x="6251493" y="1844824"/>
            <a:ext cx="2664296" cy="1728192"/>
          </a:xfrm>
          <a:prstGeom prst="wedgeRoundRectCallout">
            <a:avLst>
              <a:gd name="adj1" fmla="val -109428"/>
              <a:gd name="adj2" fmla="val 83418"/>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Comprehensive</a:t>
            </a:r>
          </a:p>
          <a:p>
            <a:pPr algn="ctr"/>
            <a:r>
              <a:rPr lang="en-US" dirty="0"/>
              <a:t>Continuous</a:t>
            </a:r>
          </a:p>
          <a:p>
            <a:pPr algn="ctr"/>
            <a:r>
              <a:rPr lang="en-US" dirty="0"/>
              <a:t>Accessible</a:t>
            </a:r>
          </a:p>
          <a:p>
            <a:pPr algn="ctr"/>
            <a:r>
              <a:rPr lang="en-US" dirty="0"/>
              <a:t>Patient </a:t>
            </a:r>
            <a:r>
              <a:rPr lang="en-US" dirty="0" err="1"/>
              <a:t>Centred</a:t>
            </a:r>
            <a:endParaRPr lang="en-US" dirty="0"/>
          </a:p>
          <a:p>
            <a:pPr algn="ctr"/>
            <a:r>
              <a:rPr lang="en-US" dirty="0"/>
              <a:t>Co-ordinated</a:t>
            </a:r>
          </a:p>
          <a:p>
            <a:pPr algn="ctr"/>
            <a:r>
              <a:rPr lang="en-US" dirty="0"/>
              <a:t>Accountable</a:t>
            </a:r>
            <a:endParaRPr lang="en-AU" dirty="0"/>
          </a:p>
        </p:txBody>
      </p:sp>
      <p:sp>
        <p:nvSpPr>
          <p:cNvPr id="7" name="Rounded Rectangular Callout 6"/>
          <p:cNvSpPr/>
          <p:nvPr/>
        </p:nvSpPr>
        <p:spPr>
          <a:xfrm>
            <a:off x="6685020" y="4068308"/>
            <a:ext cx="2268760" cy="2448272"/>
          </a:xfrm>
          <a:prstGeom prst="wedgeRoundRectCallout">
            <a:avLst>
              <a:gd name="adj1" fmla="val -110658"/>
              <a:gd name="adj2" fmla="val -5985"/>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err="1"/>
              <a:t>Bodenheimers</a:t>
            </a:r>
            <a:r>
              <a:rPr lang="en-US" dirty="0"/>
              <a:t> </a:t>
            </a:r>
          </a:p>
          <a:p>
            <a:pPr algn="ctr"/>
            <a:r>
              <a:rPr lang="en-US" dirty="0"/>
              <a:t>10 Building Blocks</a:t>
            </a:r>
            <a:endParaRPr lang="en-AU" dirty="0"/>
          </a:p>
        </p:txBody>
      </p:sp>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35846" y="4179409"/>
            <a:ext cx="1767107" cy="1548701"/>
          </a:xfrm>
          <a:prstGeom prst="rect">
            <a:avLst/>
          </a:prstGeom>
        </p:spPr>
      </p:pic>
      <p:sp>
        <p:nvSpPr>
          <p:cNvPr id="8" name="TextBox 7"/>
          <p:cNvSpPr txBox="1"/>
          <p:nvPr/>
        </p:nvSpPr>
        <p:spPr>
          <a:xfrm>
            <a:off x="179512" y="600780"/>
            <a:ext cx="4680520" cy="769441"/>
          </a:xfrm>
          <a:prstGeom prst="rect">
            <a:avLst/>
          </a:prstGeom>
          <a:noFill/>
        </p:spPr>
        <p:txBody>
          <a:bodyPr wrap="square" rtlCol="0">
            <a:spAutoFit/>
          </a:bodyPr>
          <a:lstStyle/>
          <a:p>
            <a:r>
              <a:rPr lang="en-US" sz="4400" b="1" dirty="0"/>
              <a:t>The PCMH Pyramid</a:t>
            </a:r>
            <a:endParaRPr lang="en-AU" sz="4400" b="1" dirty="0"/>
          </a:p>
        </p:txBody>
      </p:sp>
    </p:spTree>
    <p:extLst>
      <p:ext uri="{BB962C8B-B14F-4D97-AF65-F5344CB8AC3E}">
        <p14:creationId xmlns:p14="http://schemas.microsoft.com/office/powerpoint/2010/main" val="1932120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b="1" dirty="0"/>
              <a:t>4. Building the PCMH</a:t>
            </a:r>
          </a:p>
        </p:txBody>
      </p:sp>
      <p:sp>
        <p:nvSpPr>
          <p:cNvPr id="3" name="Content Placeholder 2"/>
          <p:cNvSpPr>
            <a:spLocks noGrp="1"/>
          </p:cNvSpPr>
          <p:nvPr>
            <p:ph idx="1"/>
          </p:nvPr>
        </p:nvSpPr>
        <p:spPr>
          <a:xfrm>
            <a:off x="1331640" y="1916832"/>
            <a:ext cx="7355160" cy="3268960"/>
          </a:xfrm>
        </p:spPr>
        <p:txBody>
          <a:bodyPr>
            <a:normAutofit/>
          </a:bodyPr>
          <a:lstStyle/>
          <a:p>
            <a:pPr>
              <a:lnSpc>
                <a:spcPct val="150000"/>
              </a:lnSpc>
            </a:pPr>
            <a:r>
              <a:rPr lang="en-AU" sz="3600" dirty="0"/>
              <a:t>The 10 Building Blocks</a:t>
            </a:r>
          </a:p>
          <a:p>
            <a:pPr>
              <a:lnSpc>
                <a:spcPct val="150000"/>
              </a:lnSpc>
            </a:pPr>
            <a:r>
              <a:rPr lang="en-AU" sz="3600" dirty="0"/>
              <a:t>Key Principles for change</a:t>
            </a:r>
          </a:p>
          <a:p>
            <a:pPr>
              <a:lnSpc>
                <a:spcPct val="150000"/>
              </a:lnSpc>
            </a:pPr>
            <a:r>
              <a:rPr lang="en-US" sz="3600" dirty="0"/>
              <a:t>The WHY</a:t>
            </a:r>
            <a:endParaRPr lang="en-AU" sz="3600" dirty="0"/>
          </a:p>
        </p:txBody>
      </p:sp>
    </p:spTree>
    <p:extLst>
      <p:ext uri="{BB962C8B-B14F-4D97-AF65-F5344CB8AC3E}">
        <p14:creationId xmlns:p14="http://schemas.microsoft.com/office/powerpoint/2010/main" val="670387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a:ext>
            </a:extLst>
          </a:blip>
          <a:srcRect l="-170" b="-1"/>
          <a:stretch/>
        </p:blipFill>
        <p:spPr bwMode="auto">
          <a:xfrm>
            <a:off x="179512" y="1484784"/>
            <a:ext cx="8796463" cy="4150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56176" y="6027381"/>
            <a:ext cx="2736304" cy="369332"/>
          </a:xfrm>
          <a:prstGeom prst="rect">
            <a:avLst/>
          </a:prstGeom>
          <a:noFill/>
        </p:spPr>
        <p:txBody>
          <a:bodyPr wrap="square" rtlCol="0">
            <a:spAutoFit/>
          </a:bodyPr>
          <a:lstStyle/>
          <a:p>
            <a:r>
              <a:rPr lang="en-US" dirty="0"/>
              <a:t>Daniel Pink; “Drive”, 2010</a:t>
            </a:r>
            <a:endParaRPr lang="en-AU" dirty="0"/>
          </a:p>
        </p:txBody>
      </p:sp>
    </p:spTree>
    <p:extLst>
      <p:ext uri="{BB962C8B-B14F-4D97-AF65-F5344CB8AC3E}">
        <p14:creationId xmlns:p14="http://schemas.microsoft.com/office/powerpoint/2010/main" val="4184253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628800"/>
            <a:ext cx="8789134"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912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496944" cy="864096"/>
          </a:xfrm>
        </p:spPr>
        <p:txBody>
          <a:bodyPr>
            <a:noAutofit/>
          </a:bodyPr>
          <a:lstStyle/>
          <a:p>
            <a:pPr algn="ctr"/>
            <a:r>
              <a:rPr lang="en-US" sz="3600" dirty="0"/>
              <a:t>The 10 Building Blocks of High Performing Primary Care</a:t>
            </a:r>
            <a:endParaRPr lang="en-AU" sz="3600" dirty="0"/>
          </a:p>
        </p:txBody>
      </p:sp>
      <p:sp>
        <p:nvSpPr>
          <p:cNvPr id="5" name="Text Placeholder 4"/>
          <p:cNvSpPr>
            <a:spLocks noGrp="1"/>
          </p:cNvSpPr>
          <p:nvPr>
            <p:ph type="body" sz="half" idx="2"/>
          </p:nvPr>
        </p:nvSpPr>
        <p:spPr>
          <a:xfrm>
            <a:off x="3275856" y="6451345"/>
            <a:ext cx="6164088" cy="437926"/>
          </a:xfrm>
        </p:spPr>
        <p:txBody>
          <a:bodyPr/>
          <a:lstStyle/>
          <a:p>
            <a:r>
              <a:rPr lang="en-US" dirty="0"/>
              <a:t>Bodenheimer et al, Annals of Family Medicine Vol 12, No 2; Mar-Apr 2014</a:t>
            </a:r>
            <a:endParaRPr lang="en-AU"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54218" y="1191007"/>
            <a:ext cx="5754086" cy="5042907"/>
          </a:xfrm>
          <a:prstGeom prst="rect">
            <a:avLst/>
          </a:prstGeom>
        </p:spPr>
      </p:pic>
    </p:spTree>
    <p:extLst>
      <p:ext uri="{BB962C8B-B14F-4D97-AF65-F5344CB8AC3E}">
        <p14:creationId xmlns:p14="http://schemas.microsoft.com/office/powerpoint/2010/main" val="2310170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59220" y="0"/>
            <a:ext cx="10284442" cy="6858000"/>
          </a:xfrm>
        </p:spPr>
      </p:pic>
    </p:spTree>
    <p:extLst>
      <p:ext uri="{BB962C8B-B14F-4D97-AF65-F5344CB8AC3E}">
        <p14:creationId xmlns:p14="http://schemas.microsoft.com/office/powerpoint/2010/main" val="3797446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72816" y="-1683568"/>
            <a:ext cx="13925550" cy="100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230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28" y="0"/>
            <a:ext cx="9151227" cy="7471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615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6912768" cy="1143000"/>
          </a:xfrm>
        </p:spPr>
        <p:txBody>
          <a:bodyPr>
            <a:normAutofit fontScale="90000"/>
          </a:bodyPr>
          <a:lstStyle/>
          <a:p>
            <a:r>
              <a:rPr lang="en-US" b="1" dirty="0"/>
              <a:t>Making Integrated Care Happen</a:t>
            </a:r>
            <a:endParaRPr lang="en-AU" b="1" dirty="0"/>
          </a:p>
        </p:txBody>
      </p:sp>
      <p:sp>
        <p:nvSpPr>
          <p:cNvPr id="3" name="Content Placeholder 2"/>
          <p:cNvSpPr>
            <a:spLocks noGrp="1"/>
          </p:cNvSpPr>
          <p:nvPr>
            <p:ph sz="quarter" idx="4294967295"/>
          </p:nvPr>
        </p:nvSpPr>
        <p:spPr>
          <a:xfrm>
            <a:off x="827584" y="1844824"/>
            <a:ext cx="3600400" cy="4857721"/>
          </a:xfrm>
          <a:prstGeom prst="rect">
            <a:avLst/>
          </a:prstGeom>
        </p:spPr>
        <p:txBody>
          <a:bodyPr>
            <a:normAutofit fontScale="62500" lnSpcReduction="20000"/>
          </a:bodyPr>
          <a:lstStyle/>
          <a:p>
            <a:r>
              <a:rPr lang="en-AU" b="1" dirty="0"/>
              <a:t>1: Find common cause with partners and be prepared to share sovereignty</a:t>
            </a:r>
          </a:p>
          <a:p>
            <a:r>
              <a:rPr lang="en-AU" b="1" dirty="0"/>
              <a:t>2: Develop a shared narrative to explain why integrated care matters</a:t>
            </a:r>
          </a:p>
          <a:p>
            <a:r>
              <a:rPr lang="en-AU" b="1" dirty="0"/>
              <a:t>3: Develop a persuasive vision to describe what integrated care will achieve</a:t>
            </a:r>
          </a:p>
          <a:p>
            <a:r>
              <a:rPr lang="en-AU" b="1" dirty="0"/>
              <a:t>4: Establish shared leadership</a:t>
            </a:r>
          </a:p>
          <a:p>
            <a:r>
              <a:rPr lang="en-AU" b="1" dirty="0"/>
              <a:t>5: Create time and space to develop understanding and new ways of working</a:t>
            </a:r>
          </a:p>
          <a:p>
            <a:r>
              <a:rPr lang="en-AU" b="1" dirty="0"/>
              <a:t>6: Identify services and user groups where the potential benefits from integrated care are greatest</a:t>
            </a:r>
          </a:p>
        </p:txBody>
      </p:sp>
      <p:sp>
        <p:nvSpPr>
          <p:cNvPr id="4" name="Content Placeholder 3"/>
          <p:cNvSpPr>
            <a:spLocks noGrp="1"/>
          </p:cNvSpPr>
          <p:nvPr>
            <p:ph sz="quarter" idx="4294967295"/>
          </p:nvPr>
        </p:nvSpPr>
        <p:spPr>
          <a:xfrm>
            <a:off x="4716016" y="1916832"/>
            <a:ext cx="3960440" cy="4104456"/>
          </a:xfrm>
          <a:prstGeom prst="rect">
            <a:avLst/>
          </a:prstGeom>
        </p:spPr>
        <p:txBody>
          <a:bodyPr>
            <a:normAutofit fontScale="70000" lnSpcReduction="20000"/>
          </a:bodyPr>
          <a:lstStyle/>
          <a:p>
            <a:r>
              <a:rPr lang="en-US" sz="2700" b="1" dirty="0"/>
              <a:t>10. Recognise there is no “best way” of integrating care</a:t>
            </a:r>
            <a:endParaRPr lang="en-AU" sz="2700" b="1" dirty="0"/>
          </a:p>
          <a:p>
            <a:r>
              <a:rPr lang="en-AU" sz="2700" b="1" dirty="0"/>
              <a:t>12: Share information about users with the support of appropriate information governance</a:t>
            </a:r>
          </a:p>
          <a:p>
            <a:r>
              <a:rPr lang="en-AU" sz="2700" b="1" dirty="0"/>
              <a:t>13: Use the workforce effectively and be open to innovations in skillmix and staff substitution</a:t>
            </a:r>
          </a:p>
          <a:p>
            <a:r>
              <a:rPr lang="en-AU" sz="2700" b="1" dirty="0"/>
              <a:t>14: Set specific objectives and measure and evaluate progress towards these objectives</a:t>
            </a:r>
          </a:p>
          <a:p>
            <a:r>
              <a:rPr lang="en-AU" sz="2700" b="1" dirty="0"/>
              <a:t>15: Be realistic about the costs of integrated care</a:t>
            </a:r>
          </a:p>
          <a:p>
            <a:endParaRPr lang="en-AU" dirty="0"/>
          </a:p>
        </p:txBody>
      </p:sp>
    </p:spTree>
    <p:extLst>
      <p:ext uri="{BB962C8B-B14F-4D97-AF65-F5344CB8AC3E}">
        <p14:creationId xmlns:p14="http://schemas.microsoft.com/office/powerpoint/2010/main" val="1319206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1"/>
          <p:cNvSpPr/>
          <p:nvPr/>
        </p:nvSpPr>
        <p:spPr>
          <a:xfrm>
            <a:off x="1905692" y="2220509"/>
            <a:ext cx="3197113" cy="324427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p:cNvSpPr/>
          <p:nvPr/>
        </p:nvSpPr>
        <p:spPr>
          <a:xfrm>
            <a:off x="811188" y="1152287"/>
            <a:ext cx="5454606" cy="547472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Oval 3"/>
          <p:cNvSpPr/>
          <p:nvPr/>
        </p:nvSpPr>
        <p:spPr>
          <a:xfrm>
            <a:off x="3342484" y="3670628"/>
            <a:ext cx="360040" cy="36004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2885778" y="3519482"/>
            <a:ext cx="1224136" cy="646331"/>
          </a:xfrm>
          <a:prstGeom prst="rect">
            <a:avLst/>
          </a:prstGeom>
          <a:noFill/>
        </p:spPr>
        <p:txBody>
          <a:bodyPr wrap="square" rtlCol="0">
            <a:spAutoFit/>
          </a:bodyPr>
          <a:lstStyle/>
          <a:p>
            <a:pPr algn="ctr"/>
            <a:r>
              <a:rPr lang="en-AU" b="1" dirty="0">
                <a:solidFill>
                  <a:srgbClr val="FF0000"/>
                </a:solidFill>
              </a:rPr>
              <a:t>Engaged</a:t>
            </a:r>
            <a:r>
              <a:rPr lang="en-AU" b="1" dirty="0"/>
              <a:t> </a:t>
            </a:r>
            <a:r>
              <a:rPr lang="en-AU" b="1" dirty="0">
                <a:solidFill>
                  <a:srgbClr val="FF0000"/>
                </a:solidFill>
              </a:rPr>
              <a:t>Leadership</a:t>
            </a:r>
          </a:p>
        </p:txBody>
      </p:sp>
      <p:sp>
        <p:nvSpPr>
          <p:cNvPr id="6" name="TextBox 5"/>
          <p:cNvSpPr txBox="1"/>
          <p:nvPr/>
        </p:nvSpPr>
        <p:spPr>
          <a:xfrm>
            <a:off x="2011829" y="4163663"/>
            <a:ext cx="1449161" cy="646331"/>
          </a:xfrm>
          <a:prstGeom prst="rect">
            <a:avLst/>
          </a:prstGeom>
          <a:noFill/>
        </p:spPr>
        <p:txBody>
          <a:bodyPr wrap="square" rtlCol="0">
            <a:spAutoFit/>
          </a:bodyPr>
          <a:lstStyle/>
          <a:p>
            <a:pPr algn="ctr"/>
            <a:r>
              <a:rPr lang="en-AU" b="1" dirty="0">
                <a:solidFill>
                  <a:schemeClr val="accent6">
                    <a:lumMod val="75000"/>
                  </a:schemeClr>
                </a:solidFill>
              </a:rPr>
              <a:t>Patient Team Partnership</a:t>
            </a:r>
          </a:p>
        </p:txBody>
      </p:sp>
      <p:sp>
        <p:nvSpPr>
          <p:cNvPr id="7" name="TextBox 6"/>
          <p:cNvSpPr txBox="1"/>
          <p:nvPr/>
        </p:nvSpPr>
        <p:spPr>
          <a:xfrm>
            <a:off x="3476387" y="4327227"/>
            <a:ext cx="1512168" cy="369332"/>
          </a:xfrm>
          <a:prstGeom prst="rect">
            <a:avLst/>
          </a:prstGeom>
          <a:noFill/>
        </p:spPr>
        <p:txBody>
          <a:bodyPr wrap="square" rtlCol="0">
            <a:spAutoFit/>
          </a:bodyPr>
          <a:lstStyle/>
          <a:p>
            <a:r>
              <a:rPr lang="en-AU" b="1" dirty="0">
                <a:solidFill>
                  <a:schemeClr val="accent6">
                    <a:lumMod val="75000"/>
                  </a:schemeClr>
                </a:solidFill>
              </a:rPr>
              <a:t>Empanelment</a:t>
            </a:r>
          </a:p>
        </p:txBody>
      </p:sp>
      <p:sp>
        <p:nvSpPr>
          <p:cNvPr id="8" name="TextBox 7"/>
          <p:cNvSpPr txBox="1"/>
          <p:nvPr/>
        </p:nvSpPr>
        <p:spPr>
          <a:xfrm>
            <a:off x="3497846" y="2734659"/>
            <a:ext cx="1368152" cy="646331"/>
          </a:xfrm>
          <a:prstGeom prst="rect">
            <a:avLst/>
          </a:prstGeom>
          <a:noFill/>
        </p:spPr>
        <p:txBody>
          <a:bodyPr wrap="square" rtlCol="0">
            <a:spAutoFit/>
          </a:bodyPr>
          <a:lstStyle/>
          <a:p>
            <a:pPr algn="ctr"/>
            <a:r>
              <a:rPr lang="en-AU" b="1" dirty="0">
                <a:solidFill>
                  <a:schemeClr val="accent6">
                    <a:lumMod val="75000"/>
                  </a:schemeClr>
                </a:solidFill>
              </a:rPr>
              <a:t>Team Based Care</a:t>
            </a:r>
          </a:p>
        </p:txBody>
      </p:sp>
      <p:sp>
        <p:nvSpPr>
          <p:cNvPr id="10" name="TextBox 9"/>
          <p:cNvSpPr txBox="1"/>
          <p:nvPr/>
        </p:nvSpPr>
        <p:spPr>
          <a:xfrm>
            <a:off x="2051720" y="2770904"/>
            <a:ext cx="1512168" cy="646331"/>
          </a:xfrm>
          <a:prstGeom prst="rect">
            <a:avLst/>
          </a:prstGeom>
          <a:noFill/>
        </p:spPr>
        <p:txBody>
          <a:bodyPr wrap="square" rtlCol="0">
            <a:spAutoFit/>
          </a:bodyPr>
          <a:lstStyle/>
          <a:p>
            <a:pPr algn="ctr"/>
            <a:r>
              <a:rPr lang="en-AU" b="1" dirty="0">
                <a:solidFill>
                  <a:srgbClr val="FF6600"/>
                </a:solidFill>
              </a:rPr>
              <a:t>Data Driven Improvement</a:t>
            </a:r>
          </a:p>
        </p:txBody>
      </p:sp>
      <p:sp>
        <p:nvSpPr>
          <p:cNvPr id="11" name="TextBox 10"/>
          <p:cNvSpPr txBox="1"/>
          <p:nvPr/>
        </p:nvSpPr>
        <p:spPr>
          <a:xfrm>
            <a:off x="2807804" y="1450466"/>
            <a:ext cx="1512168" cy="646331"/>
          </a:xfrm>
          <a:prstGeom prst="rect">
            <a:avLst/>
          </a:prstGeom>
          <a:noFill/>
        </p:spPr>
        <p:txBody>
          <a:bodyPr wrap="square" rtlCol="0">
            <a:spAutoFit/>
          </a:bodyPr>
          <a:lstStyle/>
          <a:p>
            <a:pPr algn="ctr"/>
            <a:r>
              <a:rPr lang="en-AU" b="1" dirty="0">
                <a:solidFill>
                  <a:schemeClr val="accent3">
                    <a:lumMod val="75000"/>
                  </a:schemeClr>
                </a:solidFill>
              </a:rPr>
              <a:t>Population Management</a:t>
            </a:r>
          </a:p>
        </p:txBody>
      </p:sp>
      <p:sp>
        <p:nvSpPr>
          <p:cNvPr id="12" name="TextBox 11"/>
          <p:cNvSpPr txBox="1"/>
          <p:nvPr/>
        </p:nvSpPr>
        <p:spPr>
          <a:xfrm>
            <a:off x="4926649" y="3446363"/>
            <a:ext cx="1434523" cy="646331"/>
          </a:xfrm>
          <a:prstGeom prst="rect">
            <a:avLst/>
          </a:prstGeom>
          <a:noFill/>
        </p:spPr>
        <p:txBody>
          <a:bodyPr wrap="square" rtlCol="0">
            <a:spAutoFit/>
          </a:bodyPr>
          <a:lstStyle/>
          <a:p>
            <a:pPr algn="ctr"/>
            <a:r>
              <a:rPr lang="en-AU" b="1" dirty="0">
                <a:solidFill>
                  <a:schemeClr val="accent3">
                    <a:lumMod val="75000"/>
                  </a:schemeClr>
                </a:solidFill>
              </a:rPr>
              <a:t>Continuity of Care</a:t>
            </a:r>
          </a:p>
        </p:txBody>
      </p:sp>
      <p:sp>
        <p:nvSpPr>
          <p:cNvPr id="13" name="TextBox 12"/>
          <p:cNvSpPr txBox="1"/>
          <p:nvPr/>
        </p:nvSpPr>
        <p:spPr>
          <a:xfrm>
            <a:off x="875156" y="3446363"/>
            <a:ext cx="1062118" cy="646331"/>
          </a:xfrm>
          <a:prstGeom prst="rect">
            <a:avLst/>
          </a:prstGeom>
          <a:noFill/>
        </p:spPr>
        <p:txBody>
          <a:bodyPr wrap="square" rtlCol="0">
            <a:spAutoFit/>
          </a:bodyPr>
          <a:lstStyle/>
          <a:p>
            <a:pPr algn="ctr"/>
            <a:r>
              <a:rPr lang="en-AU" b="1" dirty="0">
                <a:solidFill>
                  <a:schemeClr val="accent3">
                    <a:lumMod val="75000"/>
                  </a:schemeClr>
                </a:solidFill>
              </a:rPr>
              <a:t>Access to Care</a:t>
            </a:r>
          </a:p>
        </p:txBody>
      </p:sp>
      <p:sp>
        <p:nvSpPr>
          <p:cNvPr id="14" name="TextBox 13"/>
          <p:cNvSpPr txBox="1"/>
          <p:nvPr/>
        </p:nvSpPr>
        <p:spPr>
          <a:xfrm>
            <a:off x="2621292" y="5513137"/>
            <a:ext cx="1710190" cy="923330"/>
          </a:xfrm>
          <a:prstGeom prst="rect">
            <a:avLst/>
          </a:prstGeom>
          <a:noFill/>
        </p:spPr>
        <p:txBody>
          <a:bodyPr wrap="square" rtlCol="0">
            <a:spAutoFit/>
          </a:bodyPr>
          <a:lstStyle/>
          <a:p>
            <a:pPr algn="ctr"/>
            <a:r>
              <a:rPr lang="en-AU" b="1" dirty="0">
                <a:solidFill>
                  <a:schemeClr val="accent3">
                    <a:lumMod val="75000"/>
                  </a:schemeClr>
                </a:solidFill>
              </a:rPr>
              <a:t>Comprehensiveness and Care Co-ordination</a:t>
            </a:r>
          </a:p>
        </p:txBody>
      </p:sp>
      <p:sp>
        <p:nvSpPr>
          <p:cNvPr id="15" name="TextBox 14"/>
          <p:cNvSpPr txBox="1"/>
          <p:nvPr/>
        </p:nvSpPr>
        <p:spPr>
          <a:xfrm>
            <a:off x="2748372" y="283553"/>
            <a:ext cx="1512168" cy="646331"/>
          </a:xfrm>
          <a:prstGeom prst="rect">
            <a:avLst/>
          </a:prstGeom>
          <a:noFill/>
        </p:spPr>
        <p:txBody>
          <a:bodyPr wrap="square" rtlCol="0">
            <a:spAutoFit/>
          </a:bodyPr>
          <a:lstStyle/>
          <a:p>
            <a:pPr algn="ctr"/>
            <a:r>
              <a:rPr lang="en-AU" b="1" dirty="0">
                <a:solidFill>
                  <a:schemeClr val="accent1"/>
                </a:solidFill>
              </a:rPr>
              <a:t>Template of the Future</a:t>
            </a:r>
          </a:p>
        </p:txBody>
      </p:sp>
      <p:sp>
        <p:nvSpPr>
          <p:cNvPr id="16" name="Oval 15"/>
          <p:cNvSpPr/>
          <p:nvPr/>
        </p:nvSpPr>
        <p:spPr>
          <a:xfrm>
            <a:off x="143508" y="10306"/>
            <a:ext cx="6840760" cy="674136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5643910" y="10306"/>
            <a:ext cx="3492389" cy="1569660"/>
          </a:xfrm>
          <a:prstGeom prst="rect">
            <a:avLst/>
          </a:prstGeom>
          <a:noFill/>
        </p:spPr>
        <p:txBody>
          <a:bodyPr wrap="square" rtlCol="0">
            <a:spAutoFit/>
          </a:bodyPr>
          <a:lstStyle/>
          <a:p>
            <a:pPr algn="ctr"/>
            <a:r>
              <a:rPr lang="en-US" sz="3200" b="1" dirty="0"/>
              <a:t>The Building Blocks</a:t>
            </a:r>
          </a:p>
          <a:p>
            <a:pPr algn="ctr"/>
            <a:r>
              <a:rPr lang="en-US" sz="3200" b="1" dirty="0"/>
              <a:t>As</a:t>
            </a:r>
          </a:p>
          <a:p>
            <a:pPr algn="ctr"/>
            <a:r>
              <a:rPr lang="en-US" sz="3200" b="1" dirty="0"/>
              <a:t>Concentric Circles</a:t>
            </a:r>
            <a:endParaRPr lang="en-AU" sz="3200" b="1" dirty="0"/>
          </a:p>
        </p:txBody>
      </p:sp>
    </p:spTree>
    <p:extLst>
      <p:ext uri="{BB962C8B-B14F-4D97-AF65-F5344CB8AC3E}">
        <p14:creationId xmlns:p14="http://schemas.microsoft.com/office/powerpoint/2010/main" val="1203091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1556792"/>
            <a:ext cx="8229600" cy="1143000"/>
          </a:xfrm>
        </p:spPr>
        <p:txBody>
          <a:bodyPr/>
          <a:lstStyle/>
          <a:p>
            <a:pPr algn="l"/>
            <a:r>
              <a:rPr lang="en-AU" b="1" dirty="0"/>
              <a:t>5. The Evidence for PCMH</a:t>
            </a:r>
          </a:p>
        </p:txBody>
      </p:sp>
    </p:spTree>
    <p:extLst>
      <p:ext uri="{BB962C8B-B14F-4D97-AF65-F5344CB8AC3E}">
        <p14:creationId xmlns:p14="http://schemas.microsoft.com/office/powerpoint/2010/main" val="2133076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71388" y="255017"/>
            <a:ext cx="3505200" cy="466725"/>
          </a:xfrm>
          <a:prstGeom prst="rect">
            <a:avLst/>
          </a:prstGeom>
          <a:solidFill>
            <a:schemeClr val="tx2"/>
          </a:solidFill>
          <a:ln w="9525">
            <a:solidFill>
              <a:schemeClr val="tx2"/>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a:spcBef>
                <a:spcPct val="50000"/>
              </a:spcBef>
            </a:pPr>
            <a:r>
              <a:rPr lang="en-US" sz="2400" b="1" dirty="0">
                <a:solidFill>
                  <a:prstClr val="white"/>
                </a:solidFill>
                <a:cs typeface="Arial" panose="020B0604020202020204" pitchFamily="34" charset="0"/>
              </a:rPr>
              <a:t>TODAY’S CARE</a:t>
            </a:r>
          </a:p>
        </p:txBody>
      </p:sp>
      <p:sp>
        <p:nvSpPr>
          <p:cNvPr id="5" name="Text Box 5"/>
          <p:cNvSpPr txBox="1">
            <a:spLocks noChangeArrowheads="1"/>
          </p:cNvSpPr>
          <p:nvPr/>
        </p:nvSpPr>
        <p:spPr bwMode="auto">
          <a:xfrm>
            <a:off x="4919588" y="255016"/>
            <a:ext cx="3733800" cy="457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a:spcBef>
                <a:spcPct val="50000"/>
              </a:spcBef>
            </a:pPr>
            <a:r>
              <a:rPr lang="en-US" sz="2400" b="1">
                <a:solidFill>
                  <a:prstClr val="white"/>
                </a:solidFill>
                <a:cs typeface="Arial" panose="020B0604020202020204" pitchFamily="34" charset="0"/>
              </a:rPr>
              <a:t>PCMH  CARE</a:t>
            </a:r>
          </a:p>
        </p:txBody>
      </p:sp>
      <p:sp>
        <p:nvSpPr>
          <p:cNvPr id="6" name="Text Box 6"/>
          <p:cNvSpPr txBox="1">
            <a:spLocks noChangeArrowheads="1"/>
          </p:cNvSpPr>
          <p:nvPr/>
        </p:nvSpPr>
        <p:spPr bwMode="auto">
          <a:xfrm>
            <a:off x="195188" y="864616"/>
            <a:ext cx="35814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spcBef>
                <a:spcPct val="50000"/>
              </a:spcBef>
            </a:pPr>
            <a:r>
              <a:rPr lang="en-US" sz="1600">
                <a:solidFill>
                  <a:prstClr val="black"/>
                </a:solidFill>
                <a:cs typeface="Arial" panose="020B0604020202020204" pitchFamily="34" charset="0"/>
              </a:rPr>
              <a:t>My patients are those who make appointments to see me</a:t>
            </a:r>
          </a:p>
        </p:txBody>
      </p:sp>
      <p:sp>
        <p:nvSpPr>
          <p:cNvPr id="7" name="Line 7"/>
          <p:cNvSpPr>
            <a:spLocks noChangeShapeType="1"/>
          </p:cNvSpPr>
          <p:nvPr/>
        </p:nvSpPr>
        <p:spPr bwMode="auto">
          <a:xfrm>
            <a:off x="3928988" y="1210691"/>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8" name="Text Box 8"/>
          <p:cNvSpPr txBox="1">
            <a:spLocks noChangeArrowheads="1"/>
          </p:cNvSpPr>
          <p:nvPr/>
        </p:nvSpPr>
        <p:spPr bwMode="auto">
          <a:xfrm>
            <a:off x="4919588" y="864616"/>
            <a:ext cx="37338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spcBef>
                <a:spcPct val="50000"/>
              </a:spcBef>
            </a:pPr>
            <a:r>
              <a:rPr lang="en-US" sz="1600">
                <a:solidFill>
                  <a:prstClr val="black"/>
                </a:solidFill>
                <a:cs typeface="Arial" panose="020B0604020202020204" pitchFamily="34" charset="0"/>
              </a:rPr>
              <a:t>Our patients are the population community </a:t>
            </a:r>
          </a:p>
        </p:txBody>
      </p:sp>
      <p:sp>
        <p:nvSpPr>
          <p:cNvPr id="9" name="Text Box 12"/>
          <p:cNvSpPr txBox="1">
            <a:spLocks noChangeArrowheads="1"/>
          </p:cNvSpPr>
          <p:nvPr/>
        </p:nvSpPr>
        <p:spPr bwMode="auto">
          <a:xfrm>
            <a:off x="195188" y="1626616"/>
            <a:ext cx="35814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spcBef>
                <a:spcPct val="50000"/>
              </a:spcBef>
            </a:pPr>
            <a:r>
              <a:rPr lang="en-US" sz="1600">
                <a:solidFill>
                  <a:prstClr val="black"/>
                </a:solidFill>
                <a:cs typeface="Arial" panose="020B0604020202020204" pitchFamily="34" charset="0"/>
              </a:rPr>
              <a:t>Care is determined by today’s problem and time available today</a:t>
            </a:r>
          </a:p>
        </p:txBody>
      </p:sp>
      <p:sp>
        <p:nvSpPr>
          <p:cNvPr id="10" name="Text Box 13"/>
          <p:cNvSpPr txBox="1">
            <a:spLocks noChangeArrowheads="1"/>
          </p:cNvSpPr>
          <p:nvPr/>
        </p:nvSpPr>
        <p:spPr bwMode="auto">
          <a:xfrm>
            <a:off x="4919588" y="1626617"/>
            <a:ext cx="37338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spcBef>
                <a:spcPct val="50000"/>
              </a:spcBef>
            </a:pPr>
            <a:r>
              <a:rPr lang="en-US" sz="1600">
                <a:solidFill>
                  <a:prstClr val="black"/>
                </a:solidFill>
                <a:cs typeface="Arial" panose="020B0604020202020204" pitchFamily="34" charset="0"/>
              </a:rPr>
              <a:t>Care is determined by </a:t>
            </a:r>
            <a:r>
              <a:rPr lang="en-US" sz="1600">
                <a:solidFill>
                  <a:srgbClr val="3D3D3D"/>
                </a:solidFill>
                <a:cs typeface="Arial" panose="020B0604020202020204" pitchFamily="34" charset="0"/>
              </a:rPr>
              <a:t>a proactive plan to meet patient needs  with or without visits</a:t>
            </a:r>
          </a:p>
        </p:txBody>
      </p:sp>
      <p:sp>
        <p:nvSpPr>
          <p:cNvPr id="11" name="Line 14"/>
          <p:cNvSpPr>
            <a:spLocks noChangeShapeType="1"/>
          </p:cNvSpPr>
          <p:nvPr/>
        </p:nvSpPr>
        <p:spPr bwMode="auto">
          <a:xfrm>
            <a:off x="3928988" y="1931416"/>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12" name="Text Box 15"/>
          <p:cNvSpPr txBox="1">
            <a:spLocks noChangeArrowheads="1"/>
          </p:cNvSpPr>
          <p:nvPr/>
        </p:nvSpPr>
        <p:spPr bwMode="auto">
          <a:xfrm>
            <a:off x="195188" y="2464816"/>
            <a:ext cx="35814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spcBef>
                <a:spcPct val="50000"/>
              </a:spcBef>
            </a:pPr>
            <a:r>
              <a:rPr lang="en-US" sz="1600">
                <a:solidFill>
                  <a:prstClr val="black"/>
                </a:solidFill>
                <a:cs typeface="Arial" panose="020B0604020202020204" pitchFamily="34" charset="0"/>
              </a:rPr>
              <a:t>Care varies by scheduled time and memory or skill of the doctor</a:t>
            </a:r>
          </a:p>
        </p:txBody>
      </p:sp>
      <p:sp>
        <p:nvSpPr>
          <p:cNvPr id="13" name="Line 16"/>
          <p:cNvSpPr>
            <a:spLocks noChangeShapeType="1"/>
          </p:cNvSpPr>
          <p:nvPr/>
        </p:nvSpPr>
        <p:spPr bwMode="auto">
          <a:xfrm>
            <a:off x="3928988" y="2769616"/>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14" name="Text Box 17"/>
          <p:cNvSpPr txBox="1">
            <a:spLocks noChangeArrowheads="1"/>
          </p:cNvSpPr>
          <p:nvPr/>
        </p:nvSpPr>
        <p:spPr bwMode="auto">
          <a:xfrm>
            <a:off x="4919588" y="2541016"/>
            <a:ext cx="37338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spcBef>
                <a:spcPct val="50000"/>
              </a:spcBef>
            </a:pPr>
            <a:r>
              <a:rPr lang="en-US" sz="1600">
                <a:solidFill>
                  <a:prstClr val="black"/>
                </a:solidFill>
                <a:cs typeface="Arial" panose="020B0604020202020204" pitchFamily="34" charset="0"/>
              </a:rPr>
              <a:t>Care is standardized according to evidence-based guidelines</a:t>
            </a:r>
          </a:p>
        </p:txBody>
      </p:sp>
      <p:sp>
        <p:nvSpPr>
          <p:cNvPr id="15" name="Text Box 18"/>
          <p:cNvSpPr txBox="1">
            <a:spLocks noChangeArrowheads="1"/>
          </p:cNvSpPr>
          <p:nvPr/>
        </p:nvSpPr>
        <p:spPr bwMode="auto">
          <a:xfrm>
            <a:off x="195188" y="3988816"/>
            <a:ext cx="35814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spcBef>
                <a:spcPct val="50000"/>
              </a:spcBef>
            </a:pPr>
            <a:r>
              <a:rPr lang="en-US" sz="1600">
                <a:solidFill>
                  <a:prstClr val="black"/>
                </a:solidFill>
                <a:cs typeface="Arial" panose="020B0604020202020204" pitchFamily="34" charset="0"/>
              </a:rPr>
              <a:t>Patients are responsible for coordinating their own care</a:t>
            </a:r>
          </a:p>
        </p:txBody>
      </p:sp>
      <p:sp>
        <p:nvSpPr>
          <p:cNvPr id="16" name="Text Box 19"/>
          <p:cNvSpPr txBox="1">
            <a:spLocks noChangeArrowheads="1"/>
          </p:cNvSpPr>
          <p:nvPr/>
        </p:nvSpPr>
        <p:spPr bwMode="auto">
          <a:xfrm>
            <a:off x="4919588" y="3988816"/>
            <a:ext cx="37338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spcBef>
                <a:spcPct val="50000"/>
              </a:spcBef>
            </a:pPr>
            <a:r>
              <a:rPr lang="en-US" sz="1600">
                <a:solidFill>
                  <a:prstClr val="black"/>
                </a:solidFill>
                <a:cs typeface="Arial" panose="020B0604020202020204" pitchFamily="34" charset="0"/>
              </a:rPr>
              <a:t>A prepared </a:t>
            </a:r>
            <a:r>
              <a:rPr lang="en-US" sz="1600">
                <a:solidFill>
                  <a:srgbClr val="3D3D3D"/>
                </a:solidFill>
                <a:cs typeface="Arial" panose="020B0604020202020204" pitchFamily="34" charset="0"/>
              </a:rPr>
              <a:t>team of professionals coordinates all patients’ care</a:t>
            </a:r>
          </a:p>
        </p:txBody>
      </p:sp>
      <p:sp>
        <p:nvSpPr>
          <p:cNvPr id="17" name="Line 20"/>
          <p:cNvSpPr>
            <a:spLocks noChangeShapeType="1"/>
          </p:cNvSpPr>
          <p:nvPr/>
        </p:nvSpPr>
        <p:spPr bwMode="auto">
          <a:xfrm>
            <a:off x="3928988" y="3531616"/>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18" name="Text Box 21"/>
          <p:cNvSpPr txBox="1">
            <a:spLocks noChangeArrowheads="1"/>
          </p:cNvSpPr>
          <p:nvPr/>
        </p:nvSpPr>
        <p:spPr bwMode="auto">
          <a:xfrm>
            <a:off x="195188" y="3226816"/>
            <a:ext cx="35814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spcBef>
                <a:spcPct val="50000"/>
              </a:spcBef>
            </a:pPr>
            <a:r>
              <a:rPr lang="en-US" sz="1600">
                <a:solidFill>
                  <a:prstClr val="black"/>
                </a:solidFill>
                <a:cs typeface="Arial" panose="020B0604020202020204" pitchFamily="34" charset="0"/>
              </a:rPr>
              <a:t>I know I deliver high quality care because I’m well trained</a:t>
            </a:r>
          </a:p>
        </p:txBody>
      </p:sp>
      <p:sp>
        <p:nvSpPr>
          <p:cNvPr id="19" name="Text Box 22"/>
          <p:cNvSpPr txBox="1">
            <a:spLocks noChangeArrowheads="1"/>
          </p:cNvSpPr>
          <p:nvPr/>
        </p:nvSpPr>
        <p:spPr bwMode="auto">
          <a:xfrm>
            <a:off x="4919588" y="3303016"/>
            <a:ext cx="37338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spcBef>
                <a:spcPct val="50000"/>
              </a:spcBef>
            </a:pPr>
            <a:r>
              <a:rPr lang="en-US" sz="1600">
                <a:solidFill>
                  <a:prstClr val="black"/>
                </a:solidFill>
                <a:cs typeface="Arial" panose="020B0604020202020204" pitchFamily="34" charset="0"/>
              </a:rPr>
              <a:t>We measure our quality and make rapid changes to improve it</a:t>
            </a:r>
          </a:p>
        </p:txBody>
      </p:sp>
      <p:sp>
        <p:nvSpPr>
          <p:cNvPr id="20" name="Line 23"/>
          <p:cNvSpPr>
            <a:spLocks noChangeShapeType="1"/>
          </p:cNvSpPr>
          <p:nvPr/>
        </p:nvSpPr>
        <p:spPr bwMode="auto">
          <a:xfrm>
            <a:off x="3928988" y="4374579"/>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21" name="Text Box 24"/>
          <p:cNvSpPr txBox="1">
            <a:spLocks noChangeArrowheads="1"/>
          </p:cNvSpPr>
          <p:nvPr/>
        </p:nvSpPr>
        <p:spPr bwMode="auto">
          <a:xfrm>
            <a:off x="195188" y="4674616"/>
            <a:ext cx="35814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spcBef>
                <a:spcPct val="50000"/>
              </a:spcBef>
            </a:pPr>
            <a:r>
              <a:rPr lang="en-US" sz="1600">
                <a:solidFill>
                  <a:prstClr val="black"/>
                </a:solidFill>
                <a:cs typeface="Arial" panose="020B0604020202020204" pitchFamily="34" charset="0"/>
              </a:rPr>
              <a:t>It’s up to the patient to tell us what happened to them</a:t>
            </a:r>
          </a:p>
        </p:txBody>
      </p:sp>
      <p:sp>
        <p:nvSpPr>
          <p:cNvPr id="22" name="Text Box 25"/>
          <p:cNvSpPr txBox="1">
            <a:spLocks noChangeArrowheads="1"/>
          </p:cNvSpPr>
          <p:nvPr/>
        </p:nvSpPr>
        <p:spPr bwMode="auto">
          <a:xfrm>
            <a:off x="4919588" y="4674616"/>
            <a:ext cx="37338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spcBef>
                <a:spcPct val="50000"/>
              </a:spcBef>
            </a:pPr>
            <a:r>
              <a:rPr lang="en-US" sz="1600">
                <a:solidFill>
                  <a:prstClr val="black"/>
                </a:solidFill>
                <a:cs typeface="Arial" panose="020B0604020202020204" pitchFamily="34" charset="0"/>
              </a:rPr>
              <a:t>We track tests &amp; consultations, and follow-up after ED &amp; hospital</a:t>
            </a:r>
          </a:p>
        </p:txBody>
      </p:sp>
      <p:sp>
        <p:nvSpPr>
          <p:cNvPr id="23" name="Line 26"/>
          <p:cNvSpPr>
            <a:spLocks noChangeShapeType="1"/>
          </p:cNvSpPr>
          <p:nvPr/>
        </p:nvSpPr>
        <p:spPr bwMode="auto">
          <a:xfrm>
            <a:off x="3928988" y="5131816"/>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24" name="Text Box 27"/>
          <p:cNvSpPr txBox="1">
            <a:spLocks noChangeArrowheads="1"/>
          </p:cNvSpPr>
          <p:nvPr/>
        </p:nvSpPr>
        <p:spPr bwMode="auto">
          <a:xfrm>
            <a:off x="195188" y="5360416"/>
            <a:ext cx="35814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spcBef>
                <a:spcPct val="50000"/>
              </a:spcBef>
            </a:pPr>
            <a:r>
              <a:rPr lang="en-US" sz="1600">
                <a:solidFill>
                  <a:prstClr val="black"/>
                </a:solidFill>
                <a:cs typeface="Arial" panose="020B0604020202020204" pitchFamily="34" charset="0"/>
              </a:rPr>
              <a:t>Clinic operations center on meeting the doctor’s needs</a:t>
            </a:r>
          </a:p>
        </p:txBody>
      </p:sp>
      <p:sp>
        <p:nvSpPr>
          <p:cNvPr id="25" name="Text Box 28"/>
          <p:cNvSpPr txBox="1">
            <a:spLocks noChangeArrowheads="1"/>
          </p:cNvSpPr>
          <p:nvPr/>
        </p:nvSpPr>
        <p:spPr bwMode="auto">
          <a:xfrm>
            <a:off x="4919588" y="5360416"/>
            <a:ext cx="37338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a:spcBef>
                <a:spcPct val="50000"/>
              </a:spcBef>
            </a:pPr>
            <a:r>
              <a:rPr lang="en-US" sz="1600">
                <a:solidFill>
                  <a:srgbClr val="3D3D3D"/>
                </a:solidFill>
                <a:cs typeface="Arial" panose="020B0604020202020204" pitchFamily="34" charset="0"/>
              </a:rPr>
              <a:t>A multidisciplinary team works at the top of our licenses to serve patients</a:t>
            </a:r>
          </a:p>
        </p:txBody>
      </p:sp>
      <p:sp>
        <p:nvSpPr>
          <p:cNvPr id="26" name="Line 29"/>
          <p:cNvSpPr>
            <a:spLocks noChangeShapeType="1"/>
          </p:cNvSpPr>
          <p:nvPr/>
        </p:nvSpPr>
        <p:spPr bwMode="auto">
          <a:xfrm>
            <a:off x="3928988" y="5665216"/>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27" name="Text Box 33"/>
          <p:cNvSpPr txBox="1">
            <a:spLocks noChangeArrowheads="1"/>
          </p:cNvSpPr>
          <p:nvPr/>
        </p:nvSpPr>
        <p:spPr bwMode="auto">
          <a:xfrm>
            <a:off x="-112786" y="6351016"/>
            <a:ext cx="9070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457200"/>
            <a:r>
              <a:rPr lang="en-US" sz="1400">
                <a:solidFill>
                  <a:prstClr val="black"/>
                </a:solidFill>
                <a:latin typeface="Verdana" panose="020B0604030504040204" pitchFamily="34" charset="0"/>
                <a:cs typeface="Arial" panose="020B0604020202020204" pitchFamily="34" charset="0"/>
              </a:rPr>
              <a:t>Slide from Daniel Duffy MD School of Community Medicine Tulsa Oklahoma </a:t>
            </a:r>
          </a:p>
        </p:txBody>
      </p:sp>
      <p:sp>
        <p:nvSpPr>
          <p:cNvPr id="28" name="Slide Number Placeholder 31"/>
          <p:cNvSpPr txBox="1">
            <a:spLocks noGrp="1"/>
          </p:cNvSpPr>
          <p:nvPr/>
        </p:nvSpPr>
        <p:spPr bwMode="auto">
          <a:xfrm>
            <a:off x="6367388" y="6198616"/>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457200"/>
            <a:endParaRPr lang="en-US" sz="1000" dirty="0">
              <a:solidFill>
                <a:prstClr val="black"/>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9757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checkerboard(across)">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checkerboard(across)">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checkerboard(across)">
                                      <p:cBhvr>
                                        <p:cTn id="32" dur="500"/>
                                        <p:tgtEl>
                                          <p:spTgt spid="2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checkerboard(across)">
                                      <p:cBhvr>
                                        <p:cTn id="3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CMH Evidence for Benefits.JP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907704" y="6858"/>
            <a:ext cx="5220096" cy="6700809"/>
          </a:xfrm>
        </p:spPr>
      </p:pic>
    </p:spTree>
    <p:extLst>
      <p:ext uri="{BB962C8B-B14F-4D97-AF65-F5344CB8AC3E}">
        <p14:creationId xmlns:p14="http://schemas.microsoft.com/office/powerpoint/2010/main" val="24834924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700808"/>
            <a:ext cx="8640160" cy="3859438"/>
          </a:xfrm>
        </p:spPr>
      </p:pic>
    </p:spTree>
    <p:extLst>
      <p:ext uri="{BB962C8B-B14F-4D97-AF65-F5344CB8AC3E}">
        <p14:creationId xmlns:p14="http://schemas.microsoft.com/office/powerpoint/2010/main" val="3947085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045475166"/>
              </p:ext>
            </p:extLst>
          </p:nvPr>
        </p:nvGraphicFramePr>
        <p:xfrm>
          <a:off x="0" y="-30486"/>
          <a:ext cx="9144000" cy="6888485"/>
        </p:xfrm>
        <a:graphic>
          <a:graphicData uri="http://schemas.openxmlformats.org/presentationml/2006/ole">
            <mc:AlternateContent xmlns:mc="http://schemas.openxmlformats.org/markup-compatibility/2006">
              <mc:Choice xmlns:v="urn:schemas-microsoft-com:vml" Requires="v">
                <p:oleObj spid="_x0000_s1041" name="Acrobat Document" r:id="rId3" imgW="6857865" imgH="5143500" progId="AcroExch.Document.11">
                  <p:embed/>
                </p:oleObj>
              </mc:Choice>
              <mc:Fallback>
                <p:oleObj name="Acrobat Document" r:id="rId3" imgW="6857865" imgH="5143500" progId="AcroExch.Document.11">
                  <p:embed/>
                  <p:pic>
                    <p:nvPicPr>
                      <p:cNvPr id="0" name=""/>
                      <p:cNvPicPr/>
                      <p:nvPr/>
                    </p:nvPicPr>
                    <p:blipFill>
                      <a:blip r:embed="rId4"/>
                      <a:stretch>
                        <a:fillRect/>
                      </a:stretch>
                    </p:blipFill>
                    <p:spPr>
                      <a:xfrm>
                        <a:off x="0" y="-30486"/>
                        <a:ext cx="9144000" cy="6888485"/>
                      </a:xfrm>
                      <a:prstGeom prst="rect">
                        <a:avLst/>
                      </a:prstGeom>
                    </p:spPr>
                  </p:pic>
                </p:oleObj>
              </mc:Fallback>
            </mc:AlternateContent>
          </a:graphicData>
        </a:graphic>
      </p:graphicFrame>
    </p:spTree>
    <p:extLst>
      <p:ext uri="{BB962C8B-B14F-4D97-AF65-F5344CB8AC3E}">
        <p14:creationId xmlns:p14="http://schemas.microsoft.com/office/powerpoint/2010/main" val="2972905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36712"/>
            <a:ext cx="8784976" cy="1143000"/>
          </a:xfrm>
        </p:spPr>
        <p:txBody>
          <a:bodyPr>
            <a:normAutofit fontScale="90000"/>
          </a:bodyPr>
          <a:lstStyle/>
          <a:p>
            <a:r>
              <a:rPr lang="en-AU" sz="4000" dirty="0"/>
              <a:t>Implementation of Oregon’s PCPCH Program: </a:t>
            </a:r>
            <a:r>
              <a:rPr lang="en-AU" sz="3100" dirty="0"/>
              <a:t>Exemplary Practice and Program Findings</a:t>
            </a:r>
            <a:br>
              <a:rPr lang="en-AU" sz="3100" dirty="0"/>
            </a:br>
            <a:r>
              <a:rPr lang="en-AU" sz="3100" dirty="0"/>
              <a:t>Executive Summary, September 2016</a:t>
            </a:r>
            <a:br>
              <a:rPr lang="en-AU" dirty="0"/>
            </a:br>
            <a:endParaRPr lang="en-AU" dirty="0"/>
          </a:p>
        </p:txBody>
      </p:sp>
      <p:sp>
        <p:nvSpPr>
          <p:cNvPr id="3" name="Content Placeholder 2"/>
          <p:cNvSpPr>
            <a:spLocks noGrp="1"/>
          </p:cNvSpPr>
          <p:nvPr>
            <p:ph idx="1"/>
          </p:nvPr>
        </p:nvSpPr>
        <p:spPr>
          <a:xfrm>
            <a:off x="467544" y="1844824"/>
            <a:ext cx="8229600" cy="4525963"/>
          </a:xfrm>
        </p:spPr>
        <p:txBody>
          <a:bodyPr>
            <a:normAutofit fontScale="77500" lnSpcReduction="20000"/>
          </a:bodyPr>
          <a:lstStyle/>
          <a:p>
            <a:pPr marL="0" indent="0">
              <a:buNone/>
            </a:pPr>
            <a:endParaRPr lang="en-AU" dirty="0"/>
          </a:p>
          <a:p>
            <a:r>
              <a:rPr lang="en-AU" dirty="0"/>
              <a:t>Reduced total service expenditures per person by 4.2% or approximately $41 per person per quarter (~$13.50/month). </a:t>
            </a:r>
          </a:p>
          <a:p>
            <a:endParaRPr lang="en-AU" dirty="0"/>
          </a:p>
          <a:p>
            <a:r>
              <a:rPr lang="en-AU" dirty="0"/>
              <a:t>Effects increased significantly the longer clinics were designated as a PCPCH, generally doubling from the first to third year of recognition.</a:t>
            </a:r>
          </a:p>
          <a:p>
            <a:endParaRPr lang="en-AU" dirty="0"/>
          </a:p>
          <a:p>
            <a:r>
              <a:rPr lang="en-AU" dirty="0"/>
              <a:t>Resulted in $13 in savings in other services, such as specialty care, emergency department and inpatient care, for every $1 increase in primary care expenditures related to the PCPCH program.</a:t>
            </a:r>
          </a:p>
          <a:p>
            <a:endParaRPr lang="en-AU" dirty="0"/>
          </a:p>
        </p:txBody>
      </p:sp>
    </p:spTree>
    <p:extLst>
      <p:ext uri="{BB962C8B-B14F-4D97-AF65-F5344CB8AC3E}">
        <p14:creationId xmlns:p14="http://schemas.microsoft.com/office/powerpoint/2010/main" val="92896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dirty="0"/>
          </a:p>
        </p:txBody>
      </p:sp>
      <p:pic>
        <p:nvPicPr>
          <p:cNvPr id="14338" name="Picture 2" descr="https://snt149.afx.ms/att/GetInline.aspx?messageid=8156db67-1d0b-11e6-8593-00248188b4a8&amp;attindex=0&amp;cp=-1&amp;attdepth=0&amp;imgsrc=cid%3a7D1FF2A8-E6E5-461E-B58F-B45003124825&amp;cid=3e8674833d2eee67&amp;shared=1&amp;hm__login=keansenglim&amp;hm__domain=hotmail.com&amp;ip=10.148.174.8&amp;d=d4558&amp;mf=0&amp;hm__ts=Wed%2c%2018%20May%202016%2015%3a16%3a45%20GMT&amp;st=keansenglim&amp;hm__ha=01_cee504bace9b9fb2faeb967bcbfa89a234046a9a89ab3c509e418a9451056882&amp;oneredi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2576" y="0"/>
            <a:ext cx="102789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13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7859216" cy="1143000"/>
          </a:xfrm>
        </p:spPr>
        <p:txBody>
          <a:bodyPr>
            <a:noAutofit/>
          </a:bodyPr>
          <a:lstStyle/>
          <a:p>
            <a:r>
              <a:rPr lang="en-AU" b="1" dirty="0"/>
              <a:t>6. Practice Improvements and Outcomes</a:t>
            </a:r>
          </a:p>
        </p:txBody>
      </p:sp>
      <p:sp>
        <p:nvSpPr>
          <p:cNvPr id="3" name="Content Placeholder 2"/>
          <p:cNvSpPr>
            <a:spLocks noGrp="1"/>
          </p:cNvSpPr>
          <p:nvPr>
            <p:ph idx="1"/>
          </p:nvPr>
        </p:nvSpPr>
        <p:spPr>
          <a:xfrm>
            <a:off x="901786" y="2332037"/>
            <a:ext cx="8229600" cy="4525963"/>
          </a:xfrm>
        </p:spPr>
        <p:txBody>
          <a:bodyPr/>
          <a:lstStyle/>
          <a:p>
            <a:endParaRPr lang="en-US" dirty="0"/>
          </a:p>
          <a:p>
            <a:r>
              <a:rPr lang="en-US" dirty="0"/>
              <a:t>Our Practice…</a:t>
            </a:r>
            <a:endParaRPr lang="en-AU" dirty="0"/>
          </a:p>
        </p:txBody>
      </p:sp>
    </p:spTree>
    <p:extLst>
      <p:ext uri="{BB962C8B-B14F-4D97-AF65-F5344CB8AC3E}">
        <p14:creationId xmlns:p14="http://schemas.microsoft.com/office/powerpoint/2010/main" val="4060059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47664" y="6021288"/>
            <a:ext cx="5486400" cy="509934"/>
          </a:xfrm>
        </p:spPr>
        <p:txBody>
          <a:bodyPr/>
          <a:lstStyle/>
          <a:p>
            <a:r>
              <a:rPr lang="en-AU" b="1" i="1" dirty="0"/>
              <a:t>Percentage of Total Practice Diabetic Population with HbA1c &lt;7 and &lt;8 </a:t>
            </a:r>
            <a:endParaRPr lang="en-AU" dirty="0"/>
          </a:p>
          <a:p>
            <a:endParaRPr lang="en-AU" dirty="0"/>
          </a:p>
        </p:txBody>
      </p:sp>
      <p:sp>
        <p:nvSpPr>
          <p:cNvPr id="3" name="Picture Placeholder 2"/>
          <p:cNvSpPr>
            <a:spLocks noGrp="1"/>
          </p:cNvSpPr>
          <p:nvPr>
            <p:ph type="pic" idx="1"/>
          </p:nvPr>
        </p:nvSpPr>
        <p:spPr/>
      </p:sp>
      <p:pic>
        <p:nvPicPr>
          <p:cNvPr id="6" name="Picture 5" descr="Diabetes Improvements Infographic_MDMC2013 to 2016.pdf - Adobe Acrobat Reader DC"/>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1520" y="332656"/>
            <a:ext cx="8707074" cy="5328592"/>
          </a:xfrm>
          <a:prstGeom prst="rect">
            <a:avLst/>
          </a:prstGeom>
        </p:spPr>
      </p:pic>
    </p:spTree>
    <p:extLst>
      <p:ext uri="{BB962C8B-B14F-4D97-AF65-F5344CB8AC3E}">
        <p14:creationId xmlns:p14="http://schemas.microsoft.com/office/powerpoint/2010/main" val="2251601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392583"/>
            <a:ext cx="4349402" cy="4133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392583"/>
            <a:ext cx="4474021" cy="4133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05594" y="404664"/>
            <a:ext cx="8496944" cy="646331"/>
          </a:xfrm>
          <a:prstGeom prst="rect">
            <a:avLst/>
          </a:prstGeom>
          <a:noFill/>
        </p:spPr>
        <p:txBody>
          <a:bodyPr wrap="square" rtlCol="0">
            <a:spAutoFit/>
          </a:bodyPr>
          <a:lstStyle/>
          <a:p>
            <a:r>
              <a:rPr lang="en-AU" sz="3600" b="1" dirty="0"/>
              <a:t>Glycaemic Control by Postcode – 2012 Data</a:t>
            </a:r>
          </a:p>
        </p:txBody>
      </p:sp>
    </p:spTree>
    <p:extLst>
      <p:ext uri="{BB962C8B-B14F-4D97-AF65-F5344CB8AC3E}">
        <p14:creationId xmlns:p14="http://schemas.microsoft.com/office/powerpoint/2010/main" val="2667391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l="30160" t="38865" r="30229"/>
          <a:stretch/>
        </p:blipFill>
        <p:spPr bwMode="auto">
          <a:xfrm>
            <a:off x="683568" y="116632"/>
            <a:ext cx="7848872" cy="681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1640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9796" y="4797152"/>
            <a:ext cx="7772400" cy="1470025"/>
          </a:xfrm>
        </p:spPr>
        <p:txBody>
          <a:bodyPr>
            <a:noAutofit/>
          </a:bodyPr>
          <a:lstStyle/>
          <a:p>
            <a:r>
              <a:rPr lang="en-US" sz="3600" i="1" dirty="0"/>
              <a:t>Co-ordinated, comprehensive multidisciplinary, integrated </a:t>
            </a:r>
            <a:br>
              <a:rPr lang="en-US" sz="3600" i="1" dirty="0"/>
            </a:br>
            <a:r>
              <a:rPr lang="en-US" sz="3600" i="1" dirty="0"/>
              <a:t>team based care</a:t>
            </a:r>
            <a:endParaRPr lang="en-AU" sz="3600" i="1" dirty="0"/>
          </a:p>
        </p:txBody>
      </p:sp>
      <p:pic>
        <p:nvPicPr>
          <p:cNvPr id="5126" name="Picture 6" descr="C:\Users\Kean Seng Lim\Dropbox\Mt Druitt Medical Centre\Icons\Icon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3728" y="-27384"/>
            <a:ext cx="4824536" cy="4824536"/>
          </a:xfrm>
          <a:prstGeom prst="rect">
            <a:avLst/>
          </a:prstGeom>
        </p:spPr>
      </p:pic>
    </p:spTree>
    <p:extLst>
      <p:ext uri="{BB962C8B-B14F-4D97-AF65-F5344CB8AC3E}">
        <p14:creationId xmlns:p14="http://schemas.microsoft.com/office/powerpoint/2010/main" val="294636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b="1" dirty="0"/>
              <a:t>7. Summary and Questions</a:t>
            </a:r>
          </a:p>
        </p:txBody>
      </p:sp>
      <p:sp>
        <p:nvSpPr>
          <p:cNvPr id="3" name="Content Placeholder 2"/>
          <p:cNvSpPr>
            <a:spLocks noGrp="1"/>
          </p:cNvSpPr>
          <p:nvPr>
            <p:ph idx="1"/>
          </p:nvPr>
        </p:nvSpPr>
        <p:spPr>
          <a:xfrm>
            <a:off x="971600" y="1988841"/>
            <a:ext cx="7643192" cy="3744416"/>
          </a:xfrm>
        </p:spPr>
        <p:txBody>
          <a:bodyPr>
            <a:normAutofit/>
          </a:bodyPr>
          <a:lstStyle/>
          <a:p>
            <a:r>
              <a:rPr lang="en-AU" sz="3600" dirty="0"/>
              <a:t>Meeting the Quadruple Aim</a:t>
            </a:r>
          </a:p>
          <a:p>
            <a:r>
              <a:rPr lang="en-AU" sz="3600" dirty="0"/>
              <a:t>Assessing Performance on the 10 Building Blocks</a:t>
            </a:r>
          </a:p>
          <a:p>
            <a:r>
              <a:rPr lang="en-AU" sz="3600" dirty="0"/>
              <a:t>RACGP Standards for the PCMH</a:t>
            </a:r>
          </a:p>
        </p:txBody>
      </p:sp>
    </p:spTree>
    <p:extLst>
      <p:ext uri="{BB962C8B-B14F-4D97-AF65-F5344CB8AC3E}">
        <p14:creationId xmlns:p14="http://schemas.microsoft.com/office/powerpoint/2010/main" val="3697310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16632"/>
            <a:ext cx="4824536" cy="6680730"/>
          </a:xfrm>
        </p:spPr>
      </p:pic>
    </p:spTree>
    <p:extLst>
      <p:ext uri="{BB962C8B-B14F-4D97-AF65-F5344CB8AC3E}">
        <p14:creationId xmlns:p14="http://schemas.microsoft.com/office/powerpoint/2010/main" val="1106890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27050"/>
            <a:ext cx="5256584" cy="6652138"/>
          </a:xfrm>
        </p:spPr>
      </p:pic>
    </p:spTree>
    <p:extLst>
      <p:ext uri="{BB962C8B-B14F-4D97-AF65-F5344CB8AC3E}">
        <p14:creationId xmlns:p14="http://schemas.microsoft.com/office/powerpoint/2010/main" val="2412262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5648"/>
            <a:ext cx="8892480" cy="6873648"/>
          </a:xfrm>
        </p:spPr>
      </p:pic>
    </p:spTree>
    <p:extLst>
      <p:ext uri="{BB962C8B-B14F-4D97-AF65-F5344CB8AC3E}">
        <p14:creationId xmlns:p14="http://schemas.microsoft.com/office/powerpoint/2010/main" val="2827988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1470025"/>
          </a:xfrm>
        </p:spPr>
        <p:txBody>
          <a:bodyPr>
            <a:normAutofit/>
          </a:bodyPr>
          <a:lstStyle/>
          <a:p>
            <a:r>
              <a:rPr lang="en-US" sz="5400" b="1" dirty="0"/>
              <a:t>Quadruple Aim</a:t>
            </a:r>
            <a:endParaRPr lang="en-AU" sz="5400" b="1" dirty="0"/>
          </a:p>
        </p:txBody>
      </p:sp>
      <p:sp>
        <p:nvSpPr>
          <p:cNvPr id="3" name="Subtitle 2"/>
          <p:cNvSpPr>
            <a:spLocks noGrp="1"/>
          </p:cNvSpPr>
          <p:nvPr>
            <p:ph type="subTitle" idx="1"/>
          </p:nvPr>
        </p:nvSpPr>
        <p:spPr>
          <a:xfrm>
            <a:off x="827584" y="2348880"/>
            <a:ext cx="7632848" cy="2713856"/>
          </a:xfrm>
        </p:spPr>
        <p:txBody>
          <a:bodyPr>
            <a:noAutofit/>
          </a:bodyPr>
          <a:lstStyle/>
          <a:p>
            <a:pPr marL="457200" indent="-457200" algn="l">
              <a:buFont typeface="Arial" panose="020B0604020202020204" pitchFamily="34" charset="0"/>
              <a:buChar char="•"/>
            </a:pPr>
            <a:r>
              <a:rPr lang="en-US" sz="4400" dirty="0">
                <a:solidFill>
                  <a:schemeClr val="tx1"/>
                </a:solidFill>
              </a:rPr>
              <a:t>Improving patient experience</a:t>
            </a:r>
          </a:p>
          <a:p>
            <a:pPr marL="457200" indent="-457200" algn="l">
              <a:buFont typeface="Arial" panose="020B0604020202020204" pitchFamily="34" charset="0"/>
              <a:buChar char="•"/>
            </a:pPr>
            <a:r>
              <a:rPr lang="en-US" sz="4400" dirty="0">
                <a:solidFill>
                  <a:schemeClr val="tx1"/>
                </a:solidFill>
              </a:rPr>
              <a:t>Improving population health</a:t>
            </a:r>
          </a:p>
          <a:p>
            <a:pPr marL="457200" indent="-457200" algn="l">
              <a:buFont typeface="Arial" panose="020B0604020202020204" pitchFamily="34" charset="0"/>
              <a:buChar char="•"/>
            </a:pPr>
            <a:r>
              <a:rPr lang="en-US" sz="4400" dirty="0">
                <a:solidFill>
                  <a:schemeClr val="tx1"/>
                </a:solidFill>
              </a:rPr>
              <a:t>Efficient cost</a:t>
            </a:r>
          </a:p>
          <a:p>
            <a:pPr marL="457200" indent="-457200" algn="l">
              <a:buFont typeface="Arial" panose="020B0604020202020204" pitchFamily="34" charset="0"/>
              <a:buChar char="•"/>
            </a:pPr>
            <a:r>
              <a:rPr lang="en-US" sz="4400" dirty="0">
                <a:solidFill>
                  <a:schemeClr val="tx1"/>
                </a:solidFill>
              </a:rPr>
              <a:t>Provider Satisfaction</a:t>
            </a:r>
            <a:endParaRPr lang="en-AU" sz="4400" dirty="0">
              <a:solidFill>
                <a:schemeClr val="tx1"/>
              </a:solidFill>
            </a:endParaRPr>
          </a:p>
        </p:txBody>
      </p:sp>
    </p:spTree>
    <p:extLst>
      <p:ext uri="{BB962C8B-B14F-4D97-AF65-F5344CB8AC3E}">
        <p14:creationId xmlns:p14="http://schemas.microsoft.com/office/powerpoint/2010/main" val="380783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Kean Seng Lim\Dropbox\Mt Druitt Medical Centre\PCIG Grant and Building Work\Appendix 1_Plans Photos and Budget\MDMC Existing_Pictures\External_Front_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1816"/>
            <a:ext cx="9252520" cy="693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258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BEBA8EAE-BF5A-486C-A8C5-ECC9F3942E4B}">
                <a14:imgProps xmlns:a14="http://schemas.microsoft.com/office/drawing/2010/main">
                  <a14:imgLayer r:embed="rId3">
                    <a14:imgEffect>
                      <a14:artisticCutout trans="2000" numberOfShades="4"/>
                    </a14:imgEffect>
                    <a14:imgEffect>
                      <a14:sharpenSoften amount="-25000"/>
                    </a14:imgEffect>
                    <a14:imgEffect>
                      <a14:colorTemperature colorTemp="5625"/>
                    </a14:imgEffect>
                    <a14:imgEffect>
                      <a14:saturation sat="99000"/>
                    </a14:imgEffect>
                    <a14:imgEffect>
                      <a14:brightnessContrast bright="24000" contrast="-19000"/>
                    </a14:imgEffect>
                  </a14:imgLayer>
                </a14:imgProps>
              </a:ext>
              <a:ext uri="{28A0092B-C50C-407E-A947-70E740481C1C}">
                <a14:useLocalDpi xmlns:a14="http://schemas.microsoft.com/office/drawing/2010/main"/>
              </a:ext>
            </a:extLst>
          </a:blip>
          <a:stretch>
            <a:fillRect/>
          </a:stretch>
        </p:blipFill>
        <p:spPr>
          <a:xfrm>
            <a:off x="0" y="5517231"/>
            <a:ext cx="9144000" cy="1360653"/>
          </a:xfrm>
          <a:prstGeom prst="rect">
            <a:avLst/>
          </a:prstGeom>
          <a:noFill/>
          <a:effectLst>
            <a:outerShdw dist="50800" sx="1000" sy="1000" algn="ctr" rotWithShape="0">
              <a:srgbClr val="000000"/>
            </a:outerShdw>
          </a:effectLst>
        </p:spPr>
      </p:pic>
      <p:sp>
        <p:nvSpPr>
          <p:cNvPr id="7" name="Title 6"/>
          <p:cNvSpPr>
            <a:spLocks noGrp="1"/>
          </p:cNvSpPr>
          <p:nvPr>
            <p:ph type="ctrTitle"/>
          </p:nvPr>
        </p:nvSpPr>
        <p:spPr/>
        <p:txBody>
          <a:bodyPr>
            <a:normAutofit fontScale="90000"/>
          </a:bodyPr>
          <a:lstStyle/>
          <a:p>
            <a:r>
              <a:rPr lang="en-AU" b="1" dirty="0"/>
              <a:t>Thank you</a:t>
            </a:r>
            <a:br>
              <a:rPr lang="en-AU" b="1" dirty="0"/>
            </a:br>
            <a:r>
              <a:rPr lang="en-AU" b="1" dirty="0"/>
              <a:t>and </a:t>
            </a:r>
            <a:br>
              <a:rPr lang="en-AU" b="1" dirty="0"/>
            </a:br>
            <a:r>
              <a:rPr lang="en-AU" b="1" dirty="0"/>
              <a:t>Questions</a:t>
            </a:r>
          </a:p>
        </p:txBody>
      </p:sp>
    </p:spTree>
    <p:extLst>
      <p:ext uri="{BB962C8B-B14F-4D97-AF65-F5344CB8AC3E}">
        <p14:creationId xmlns:p14="http://schemas.microsoft.com/office/powerpoint/2010/main" val="65404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Kean Seng Lim\Desktop\Integrated Care Talk\Practice Demographics.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786" y="-387424"/>
            <a:ext cx="9151785" cy="731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30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343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73642" cy="6858000"/>
          </a:xfrm>
          <a:prstGeom prst="rect">
            <a:avLst/>
          </a:prstGeom>
        </p:spPr>
      </p:pic>
    </p:spTree>
    <p:extLst>
      <p:ext uri="{BB962C8B-B14F-4D97-AF65-F5344CB8AC3E}">
        <p14:creationId xmlns:p14="http://schemas.microsoft.com/office/powerpoint/2010/main" val="88381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3510749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3561966"/>
      </p:ext>
    </p:extLst>
  </p:cSld>
  <p:clrMapOvr>
    <a:masterClrMapping/>
  </p:clrMapOvr>
</p:sld>
</file>

<file path=ppt/theme/theme1.xml><?xml version="1.0" encoding="utf-8"?>
<a:theme xmlns:a="http://schemas.openxmlformats.org/drawingml/2006/main" name="MDMC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MDMC 1</Template>
  <TotalTime>1125</TotalTime>
  <Words>1999</Words>
  <Application>Microsoft Office PowerPoint</Application>
  <PresentationFormat>On-screen Show (4:3)</PresentationFormat>
  <Paragraphs>281</Paragraphs>
  <Slides>50</Slides>
  <Notes>25</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5" baseType="lpstr">
      <vt:lpstr>Arial</vt:lpstr>
      <vt:lpstr>Calibri</vt:lpstr>
      <vt:lpstr>Verdana</vt:lpstr>
      <vt:lpstr>MDMC 1</vt:lpstr>
      <vt:lpstr>Acrobat Document</vt:lpstr>
      <vt:lpstr>Patient Centred  Medical Home  - The Building Blocks of High Performing Primary Care - </vt:lpstr>
      <vt:lpstr>1.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What is the PCMH ?</vt:lpstr>
      <vt:lpstr>RACGP Definition of General Practice</vt:lpstr>
      <vt:lpstr>PowerPoint Presentation</vt:lpstr>
      <vt:lpstr>American College of Physicians</vt:lpstr>
      <vt:lpstr>​​​​​​​​​​​​A medical home is not a building or a place.  It is an approach to providing comprehensive primary care that facilitates partnerships between patients, clinicians, medical staff, and families.</vt:lpstr>
      <vt:lpstr>PowerPoint Presentation</vt:lpstr>
      <vt:lpstr>3. Goals of Primary Care</vt:lpstr>
      <vt:lpstr>Quadruple Aim</vt:lpstr>
      <vt:lpstr>The Six Core Attributes of the PCMH</vt:lpstr>
      <vt:lpstr>The 10 Building Blocks of High Performing Primary Care</vt:lpstr>
      <vt:lpstr>PowerPoint Presentation</vt:lpstr>
      <vt:lpstr>PowerPoint Presentation</vt:lpstr>
      <vt:lpstr>4. Building the PCMH</vt:lpstr>
      <vt:lpstr>PowerPoint Presentation</vt:lpstr>
      <vt:lpstr>PowerPoint Presentation</vt:lpstr>
      <vt:lpstr>The 10 Building Blocks of High Performing Primary Care</vt:lpstr>
      <vt:lpstr>PowerPoint Presentation</vt:lpstr>
      <vt:lpstr>PowerPoint Presentation</vt:lpstr>
      <vt:lpstr>Making Integrated Care Happen</vt:lpstr>
      <vt:lpstr>PowerPoint Presentation</vt:lpstr>
      <vt:lpstr>5. The Evidence for PCMH</vt:lpstr>
      <vt:lpstr>PowerPoint Presentation</vt:lpstr>
      <vt:lpstr>PowerPoint Presentation</vt:lpstr>
      <vt:lpstr>PowerPoint Presentation</vt:lpstr>
      <vt:lpstr>PowerPoint Presentation</vt:lpstr>
      <vt:lpstr>Implementation of Oregon’s PCPCH Program: Exemplary Practice and Program Findings Executive Summary, September 2016 </vt:lpstr>
      <vt:lpstr>6. Practice Improvements and Outcomes</vt:lpstr>
      <vt:lpstr>PowerPoint Presentation</vt:lpstr>
      <vt:lpstr>PowerPoint Presentation</vt:lpstr>
      <vt:lpstr>PowerPoint Presentation</vt:lpstr>
      <vt:lpstr>Co-ordinated, comprehensive multidisciplinary, integrated  team based care</vt:lpstr>
      <vt:lpstr>7. Summary and Questions</vt:lpstr>
      <vt:lpstr>PowerPoint Presentation</vt:lpstr>
      <vt:lpstr>PowerPoint Presentation</vt:lpstr>
      <vt:lpstr>PowerPoint Presentation</vt:lpstr>
      <vt:lpstr>Quadruple Aim</vt:lpstr>
      <vt:lpstr>Thank you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Kean Seng Lim</dc:creator>
  <cp:lastModifiedBy>Judy Galton</cp:lastModifiedBy>
  <cp:revision>130</cp:revision>
  <dcterms:created xsi:type="dcterms:W3CDTF">2015-07-23T11:36:40Z</dcterms:created>
  <dcterms:modified xsi:type="dcterms:W3CDTF">2016-11-14T02:48:02Z</dcterms:modified>
</cp:coreProperties>
</file>